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4"/>
  </p:notesMasterIdLst>
  <p:handoutMasterIdLst>
    <p:handoutMasterId r:id="rId35"/>
  </p:handoutMasterIdLst>
  <p:sldIdLst>
    <p:sldId id="303" r:id="rId2"/>
    <p:sldId id="317" r:id="rId3"/>
    <p:sldId id="311" r:id="rId4"/>
    <p:sldId id="351" r:id="rId5"/>
    <p:sldId id="318" r:id="rId6"/>
    <p:sldId id="344" r:id="rId7"/>
    <p:sldId id="343" r:id="rId8"/>
    <p:sldId id="321" r:id="rId9"/>
    <p:sldId id="345" r:id="rId10"/>
    <p:sldId id="319" r:id="rId11"/>
    <p:sldId id="346" r:id="rId12"/>
    <p:sldId id="322" r:id="rId13"/>
    <p:sldId id="323" r:id="rId14"/>
    <p:sldId id="320" r:id="rId15"/>
    <p:sldId id="324" r:id="rId16"/>
    <p:sldId id="328" r:id="rId17"/>
    <p:sldId id="347" r:id="rId18"/>
    <p:sldId id="330" r:id="rId19"/>
    <p:sldId id="335" r:id="rId20"/>
    <p:sldId id="336" r:id="rId21"/>
    <p:sldId id="339" r:id="rId22"/>
    <p:sldId id="337" r:id="rId23"/>
    <p:sldId id="340" r:id="rId24"/>
    <p:sldId id="338" r:id="rId25"/>
    <p:sldId id="341" r:id="rId26"/>
    <p:sldId id="334" r:id="rId27"/>
    <p:sldId id="342" r:id="rId28"/>
    <p:sldId id="348" r:id="rId29"/>
    <p:sldId id="349" r:id="rId30"/>
    <p:sldId id="329" r:id="rId31"/>
    <p:sldId id="352" r:id="rId32"/>
    <p:sldId id="310" r:id="rId33"/>
  </p:sldIdLst>
  <p:sldSz cx="9144000" cy="6858000" type="screen4x3"/>
  <p:notesSz cx="9144000" cy="6858000"/>
  <p:defaultTextStyle>
    <a:defPPr>
      <a:defRPr lang="en-US"/>
    </a:defPPr>
    <a:lvl1pPr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B"/>
    <a:srgbClr val="FF4A21"/>
    <a:srgbClr val="E1672A"/>
    <a:srgbClr val="E05329"/>
    <a:srgbClr val="FA4616"/>
    <a:srgbClr val="FF462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08" autoAdjust="0"/>
    <p:restoredTop sz="94674"/>
  </p:normalViewPr>
  <p:slideViewPr>
    <p:cSldViewPr snapToGrid="0" snapToObjects="1">
      <p:cViewPr varScale="1">
        <p:scale>
          <a:sx n="60" d="100"/>
          <a:sy n="60" d="100"/>
        </p:scale>
        <p:origin x="1594" y="3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hangingPunct="1">
              <a:defRPr sz="1200">
                <a:latin typeface="Rockwell"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EAC6E28A-33A3-DB4F-9F93-D3B0C6596826}" type="datetimeFigureOut">
              <a:rPr lang="en-US"/>
              <a:pPr>
                <a:defRPr/>
              </a:pPr>
              <a:t>12/1/2021</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eaLnBrk="1" hangingPunct="1">
              <a:defRPr sz="1200">
                <a:latin typeface="Rockwell"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C965ECB-F284-854D-818F-5BC971CC7BF3}" type="slidenum">
              <a:rPr lang="en-US"/>
              <a:pPr>
                <a:defRPr/>
              </a:pPr>
              <a:t>‹#›</a:t>
            </a:fld>
            <a:endParaRPr lang="en-US"/>
          </a:p>
        </p:txBody>
      </p:sp>
    </p:spTree>
    <p:extLst>
      <p:ext uri="{BB962C8B-B14F-4D97-AF65-F5344CB8AC3E}">
        <p14:creationId xmlns:p14="http://schemas.microsoft.com/office/powerpoint/2010/main" val="26334497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0F85DB7A-A5FF-C04A-A4AA-98B39292EA77}" type="datetimeFigureOut">
              <a:rPr lang="en-US"/>
              <a:pPr>
                <a:defRPr/>
              </a:pPr>
              <a:t>12/1/2021</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1A60B8F3-4DE0-044E-A0D2-83BDE6C791D5}" type="slidenum">
              <a:rPr lang="en-US"/>
              <a:pPr>
                <a:defRPr/>
              </a:pPr>
              <a:t>‹#›</a:t>
            </a:fld>
            <a:endParaRPr lang="en-US"/>
          </a:p>
        </p:txBody>
      </p:sp>
    </p:spTree>
    <p:extLst>
      <p:ext uri="{BB962C8B-B14F-4D97-AF65-F5344CB8AC3E}">
        <p14:creationId xmlns:p14="http://schemas.microsoft.com/office/powerpoint/2010/main" val="245564983"/>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20</a:t>
            </a:fld>
            <a:endParaRPr lang="en-US"/>
          </a:p>
        </p:txBody>
      </p:sp>
    </p:spTree>
    <p:extLst>
      <p:ext uri="{BB962C8B-B14F-4D97-AF65-F5344CB8AC3E}">
        <p14:creationId xmlns:p14="http://schemas.microsoft.com/office/powerpoint/2010/main" val="2104291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27</a:t>
            </a:fld>
            <a:endParaRPr lang="en-US"/>
          </a:p>
        </p:txBody>
      </p:sp>
    </p:spTree>
    <p:extLst>
      <p:ext uri="{BB962C8B-B14F-4D97-AF65-F5344CB8AC3E}">
        <p14:creationId xmlns:p14="http://schemas.microsoft.com/office/powerpoint/2010/main" val="403093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2947" y="0"/>
            <a:ext cx="9138106" cy="6857866"/>
          </a:xfrm>
          <a:prstGeom prst="rect">
            <a:avLst/>
          </a:prstGeom>
        </p:spPr>
      </p:pic>
      <p:sp>
        <p:nvSpPr>
          <p:cNvPr id="6" name="Title 1"/>
          <p:cNvSpPr>
            <a:spLocks noGrp="1"/>
          </p:cNvSpPr>
          <p:nvPr>
            <p:ph type="title" hasCustomPrompt="1"/>
          </p:nvPr>
        </p:nvSpPr>
        <p:spPr>
          <a:xfrm>
            <a:off x="1098770" y="2234918"/>
            <a:ext cx="7858037" cy="1779041"/>
          </a:xfrm>
        </p:spPr>
        <p:txBody>
          <a:bodyPr/>
          <a:lstStyle>
            <a:lvl1pPr algn="l">
              <a:lnSpc>
                <a:spcPct val="80000"/>
              </a:lnSpc>
              <a:defRPr sz="4800">
                <a:solidFill>
                  <a:schemeClr val="bg1"/>
                </a:solidFill>
              </a:defRPr>
            </a:lvl1pPr>
          </a:lstStyle>
          <a:p>
            <a:r>
              <a:rPr lang="en-US" dirty="0"/>
              <a:t>Presentation Title</a:t>
            </a:r>
            <a:br>
              <a:rPr lang="en-US" dirty="0"/>
            </a:br>
            <a:r>
              <a:rPr lang="en-US" dirty="0"/>
              <a:t>With Two Lines</a:t>
            </a:r>
          </a:p>
        </p:txBody>
      </p:sp>
      <p:sp>
        <p:nvSpPr>
          <p:cNvPr id="7" name="Text Placeholder 3"/>
          <p:cNvSpPr>
            <a:spLocks noGrp="1"/>
          </p:cNvSpPr>
          <p:nvPr>
            <p:ph type="body" sz="half" idx="2" hasCustomPrompt="1"/>
          </p:nvPr>
        </p:nvSpPr>
        <p:spPr>
          <a:xfrm>
            <a:off x="1098772" y="4127675"/>
            <a:ext cx="7858035" cy="774700"/>
          </a:xfrm>
        </p:spPr>
        <p:txBody>
          <a:bodyPr rtlCol="0">
            <a:noAutofit/>
          </a:bodyPr>
          <a:lstStyle>
            <a:lvl1pPr marL="0" indent="0" algn="l">
              <a:buNone/>
              <a:defRPr kumimoji="0" sz="2400" b="0" i="0" u="none" strike="noStrike" kern="1200" cap="none" spc="0" normalizeH="0" baseline="0">
                <a:ln>
                  <a:noFill/>
                </a:ln>
                <a:solidFill>
                  <a:schemeClr val="bg1"/>
                </a:solidFill>
                <a:effectLst/>
                <a:uLnTx/>
                <a:uFillTx/>
                <a:latin typeface="Helvetica" charset="0"/>
                <a:ea typeface="Helvetica" charset="0"/>
                <a:cs typeface="Helvetica"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Presentation Subtitle</a:t>
            </a:r>
          </a:p>
        </p:txBody>
      </p:sp>
      <p:sp>
        <p:nvSpPr>
          <p:cNvPr id="5" name="TextBox 4">
            <a:extLst>
              <a:ext uri="{FF2B5EF4-FFF2-40B4-BE49-F238E27FC236}">
                <a16:creationId xmlns:a16="http://schemas.microsoft.com/office/drawing/2014/main" id="{4C06C903-972E-45B6-8D7D-B4D8E2B2CF18}"/>
              </a:ext>
            </a:extLst>
          </p:cNvPr>
          <p:cNvSpPr txBox="1"/>
          <p:nvPr userDrawn="1"/>
        </p:nvSpPr>
        <p:spPr>
          <a:xfrm>
            <a:off x="847662" y="1243968"/>
            <a:ext cx="2170484" cy="461665"/>
          </a:xfrm>
          <a:prstGeom prst="rect">
            <a:avLst/>
          </a:prstGeom>
          <a:noFill/>
        </p:spPr>
        <p:txBody>
          <a:bodyPr wrap="square" rtlCol="0">
            <a:spAutoFit/>
          </a:bodyPr>
          <a:lstStyle/>
          <a:p>
            <a:r>
              <a:rPr lang="en-US" sz="1200" b="0" i="0" dirty="0">
                <a:solidFill>
                  <a:schemeClr val="bg1"/>
                </a:solidFill>
                <a:latin typeface="Cambria" charset="0"/>
                <a:ea typeface="Cambria" charset="0"/>
                <a:cs typeface="Cambria" charset="0"/>
              </a:rPr>
              <a:t>Industrial &amp; Systems Engineering Department</a:t>
            </a:r>
          </a:p>
        </p:txBody>
      </p:sp>
    </p:spTree>
    <p:extLst>
      <p:ext uri="{BB962C8B-B14F-4D97-AF65-F5344CB8AC3E}">
        <p14:creationId xmlns:p14="http://schemas.microsoft.com/office/powerpoint/2010/main" val="1276722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TextBox 4"/>
          <p:cNvSpPr txBox="1"/>
          <p:nvPr userDrawn="1"/>
        </p:nvSpPr>
        <p:spPr>
          <a:xfrm>
            <a:off x="786685" y="1498984"/>
            <a:ext cx="2170484" cy="646331"/>
          </a:xfrm>
          <a:prstGeom prst="rect">
            <a:avLst/>
          </a:prstGeom>
          <a:noFill/>
        </p:spPr>
        <p:txBody>
          <a:bodyPr wrap="square" rtlCol="0">
            <a:spAutoFit/>
          </a:bodyPr>
          <a:lstStyle/>
          <a:p>
            <a:r>
              <a:rPr lang="en-US" sz="1200" b="0" i="0" dirty="0">
                <a:solidFill>
                  <a:schemeClr val="bg1"/>
                </a:solidFill>
                <a:latin typeface="Quadon Medium"/>
                <a:cs typeface="Quadon Medium"/>
              </a:rPr>
              <a:t>DEPARTMENT OR UNIT NAME.</a:t>
            </a:r>
            <a:r>
              <a:rPr lang="en-US" sz="1200" b="0" i="0" baseline="0" dirty="0">
                <a:solidFill>
                  <a:schemeClr val="bg1"/>
                </a:solidFill>
                <a:latin typeface="Quadon Medium"/>
                <a:cs typeface="Quadon Medium"/>
              </a:rPr>
              <a:t> DELETE FROM MASTER SLIDE IF N/A</a:t>
            </a:r>
            <a:endParaRPr lang="en-US" sz="1200" b="0" i="0" dirty="0">
              <a:solidFill>
                <a:schemeClr val="bg1"/>
              </a:solidFill>
              <a:latin typeface="Quadon Medium"/>
              <a:cs typeface="Quadon Medium"/>
            </a:endParaRPr>
          </a:p>
        </p:txBody>
      </p:sp>
      <p:pic>
        <p:nvPicPr>
          <p:cNvPr id="6" name="Picture 5"/>
          <p:cNvPicPr>
            <a:picLocks noChangeAspect="1"/>
          </p:cNvPicPr>
          <p:nvPr userDrawn="1"/>
        </p:nvPicPr>
        <p:blipFill>
          <a:blip r:embed="rId2"/>
          <a:stretch>
            <a:fillRect/>
          </a:stretch>
        </p:blipFill>
        <p:spPr>
          <a:xfrm>
            <a:off x="2947" y="9723"/>
            <a:ext cx="9138106" cy="6857866"/>
          </a:xfrm>
          <a:prstGeom prst="rect">
            <a:avLst/>
          </a:prstGeom>
        </p:spPr>
      </p:pic>
      <p:sp>
        <p:nvSpPr>
          <p:cNvPr id="7" name="Title 1"/>
          <p:cNvSpPr>
            <a:spLocks noGrp="1"/>
          </p:cNvSpPr>
          <p:nvPr>
            <p:ph type="title" hasCustomPrompt="1"/>
          </p:nvPr>
        </p:nvSpPr>
        <p:spPr>
          <a:xfrm>
            <a:off x="1098770" y="2860400"/>
            <a:ext cx="7858037" cy="1779041"/>
          </a:xfrm>
        </p:spPr>
        <p:txBody>
          <a:bodyPr/>
          <a:lstStyle>
            <a:lvl1pPr algn="l">
              <a:lnSpc>
                <a:spcPct val="80000"/>
              </a:lnSpc>
              <a:defRPr sz="4800">
                <a:solidFill>
                  <a:schemeClr val="bg1"/>
                </a:solidFill>
              </a:defRPr>
            </a:lvl1pPr>
          </a:lstStyle>
          <a:p>
            <a:r>
              <a:rPr lang="en-US" dirty="0"/>
              <a:t>Presentation Title</a:t>
            </a:r>
            <a:br>
              <a:rPr lang="en-US" dirty="0"/>
            </a:br>
            <a:r>
              <a:rPr lang="en-US" dirty="0"/>
              <a:t>With Two Lines</a:t>
            </a:r>
          </a:p>
        </p:txBody>
      </p:sp>
      <p:sp>
        <p:nvSpPr>
          <p:cNvPr id="10" name="Text Placeholder 3"/>
          <p:cNvSpPr>
            <a:spLocks noGrp="1"/>
          </p:cNvSpPr>
          <p:nvPr>
            <p:ph type="body" sz="half" idx="2" hasCustomPrompt="1"/>
          </p:nvPr>
        </p:nvSpPr>
        <p:spPr>
          <a:xfrm>
            <a:off x="1098772" y="4753157"/>
            <a:ext cx="7858035" cy="774700"/>
          </a:xfrm>
        </p:spPr>
        <p:txBody>
          <a:bodyPr rtlCol="0">
            <a:noAutofit/>
          </a:bodyPr>
          <a:lstStyle>
            <a:lvl1pPr marL="0" indent="0" algn="l">
              <a:buNone/>
              <a:defRPr kumimoji="0" sz="2400" b="0" i="0" u="none" strike="noStrike" kern="1200" cap="none" spc="0" normalizeH="0" baseline="0">
                <a:ln>
                  <a:noFill/>
                </a:ln>
                <a:solidFill>
                  <a:schemeClr val="bg1"/>
                </a:solidFill>
                <a:effectLst/>
                <a:uLnTx/>
                <a:uFillTx/>
                <a:latin typeface="Helvetica" charset="0"/>
                <a:ea typeface="Helvetica" charset="0"/>
                <a:cs typeface="Helvetica"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Presentation Subtitle</a:t>
            </a:r>
          </a:p>
        </p:txBody>
      </p:sp>
      <p:sp>
        <p:nvSpPr>
          <p:cNvPr id="11" name="TextBox 10"/>
          <p:cNvSpPr txBox="1"/>
          <p:nvPr userDrawn="1"/>
        </p:nvSpPr>
        <p:spPr>
          <a:xfrm>
            <a:off x="918000" y="1607383"/>
            <a:ext cx="2170484" cy="461665"/>
          </a:xfrm>
          <a:prstGeom prst="rect">
            <a:avLst/>
          </a:prstGeom>
          <a:noFill/>
        </p:spPr>
        <p:txBody>
          <a:bodyPr wrap="square" rtlCol="0">
            <a:spAutoFit/>
          </a:bodyPr>
          <a:lstStyle/>
          <a:p>
            <a:r>
              <a:rPr lang="en-US" sz="1200" b="0" i="0" dirty="0">
                <a:solidFill>
                  <a:schemeClr val="bg1"/>
                </a:solidFill>
                <a:latin typeface="Cambria" charset="0"/>
                <a:ea typeface="Cambria" charset="0"/>
                <a:cs typeface="Cambria" charset="0"/>
              </a:rPr>
              <a:t>Industrial &amp; Systems Engineering Department</a:t>
            </a:r>
          </a:p>
        </p:txBody>
      </p:sp>
    </p:spTree>
    <p:extLst>
      <p:ext uri="{BB962C8B-B14F-4D97-AF65-F5344CB8AC3E}">
        <p14:creationId xmlns:p14="http://schemas.microsoft.com/office/powerpoint/2010/main" val="2849426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3625153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560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1" name="Text Placeholder 2"/>
          <p:cNvSpPr>
            <a:spLocks noGrp="1"/>
          </p:cNvSpPr>
          <p:nvPr>
            <p:ph idx="10"/>
          </p:nvPr>
        </p:nvSpPr>
        <p:spPr bwMode="auto">
          <a:xfrm>
            <a:off x="327868" y="2307816"/>
            <a:ext cx="7556500" cy="409882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27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ext Placeholder 3"/>
          <p:cNvSpPr>
            <a:spLocks noGrp="1"/>
          </p:cNvSpPr>
          <p:nvPr>
            <p:ph type="body" sz="half" idx="10"/>
          </p:nvPr>
        </p:nvSpPr>
        <p:spPr>
          <a:xfrm>
            <a:off x="327869" y="2000387"/>
            <a:ext cx="7556499" cy="774700"/>
          </a:xfrm>
        </p:spPr>
        <p:txBody>
          <a:bodyPr rtlCol="0">
            <a:noAutofit/>
          </a:bodyPr>
          <a:lstStyle>
            <a:lvl1pPr marL="0" indent="0">
              <a:buNone/>
              <a:defRPr kumimoji="0" sz="2400" b="0" i="0" u="none" strike="noStrike" kern="1200" cap="none" spc="0" normalizeH="0" baseline="0">
                <a:ln>
                  <a:noFill/>
                </a:ln>
                <a:solidFill>
                  <a:schemeClr val="accent3"/>
                </a:solidFill>
                <a:effectLst/>
                <a:uLnTx/>
                <a:uFillTx/>
                <a:latin typeface="Helvetica" charset="0"/>
                <a:ea typeface="Helvetica" charset="0"/>
                <a:cs typeface="Helvetica"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2" name="Text Placeholder 2"/>
          <p:cNvSpPr>
            <a:spLocks noGrp="1"/>
          </p:cNvSpPr>
          <p:nvPr>
            <p:ph idx="11"/>
          </p:nvPr>
        </p:nvSpPr>
        <p:spPr bwMode="auto">
          <a:xfrm>
            <a:off x="327868" y="2775087"/>
            <a:ext cx="7556500" cy="3631556"/>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8573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27869" y="3445123"/>
            <a:ext cx="3657600" cy="3024335"/>
          </a:xfrm>
        </p:spPr>
        <p:txBody>
          <a:bodyPr>
            <a:normAutofit/>
          </a:bodyPr>
          <a:lstStyle>
            <a:lvl1pPr>
              <a:defRPr sz="2000">
                <a:latin typeface="Cambria" charset="0"/>
                <a:ea typeface="Cambria" charset="0"/>
                <a:cs typeface="Cambria" charset="0"/>
              </a:defRPr>
            </a:lvl1pPr>
            <a:lvl2pPr>
              <a:defRPr sz="2000">
                <a:latin typeface="Cambria" charset="0"/>
                <a:ea typeface="Cambria" charset="0"/>
                <a:cs typeface="Cambria" charset="0"/>
              </a:defRPr>
            </a:lvl2pPr>
            <a:lvl3pPr>
              <a:defRPr sz="2000">
                <a:latin typeface="Cambria" charset="0"/>
                <a:ea typeface="Cambria" charset="0"/>
                <a:cs typeface="Cambria" charset="0"/>
              </a:defRPr>
            </a:lvl3pPr>
            <a:lvl4pPr>
              <a:defRPr sz="2000">
                <a:latin typeface="Cambria" charset="0"/>
                <a:ea typeface="Cambria" charset="0"/>
                <a:cs typeface="Cambria" charset="0"/>
              </a:defRPr>
            </a:lvl4pPr>
            <a:lvl5pPr>
              <a:defRPr sz="2000">
                <a:latin typeface="Cambria" charset="0"/>
                <a:ea typeface="Cambria" charset="0"/>
                <a:cs typeface="Cambria"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Content Placeholder 5"/>
          <p:cNvSpPr>
            <a:spLocks noGrp="1"/>
          </p:cNvSpPr>
          <p:nvPr>
            <p:ph sz="quarter" idx="4"/>
          </p:nvPr>
        </p:nvSpPr>
        <p:spPr>
          <a:xfrm>
            <a:off x="4230206" y="3445123"/>
            <a:ext cx="3657600" cy="3024335"/>
          </a:xfrm>
        </p:spPr>
        <p:txBody>
          <a:bodyPr>
            <a:normAutofit/>
          </a:bodyPr>
          <a:lstStyle>
            <a:lvl1pPr>
              <a:defRPr sz="2000" b="0" i="0">
                <a:latin typeface="Cambria" charset="0"/>
                <a:ea typeface="Cambria" charset="0"/>
                <a:cs typeface="Cambria" charset="0"/>
              </a:defRPr>
            </a:lvl1pPr>
            <a:lvl2pPr>
              <a:defRPr sz="2000">
                <a:latin typeface="Cambria" charset="0"/>
                <a:ea typeface="Cambria" charset="0"/>
                <a:cs typeface="Cambria" charset="0"/>
              </a:defRPr>
            </a:lvl2pPr>
            <a:lvl3pPr>
              <a:defRPr sz="2000">
                <a:latin typeface="Cambria" charset="0"/>
                <a:ea typeface="Cambria" charset="0"/>
                <a:cs typeface="Cambria" charset="0"/>
              </a:defRPr>
            </a:lvl3pPr>
            <a:lvl4pPr>
              <a:defRPr sz="2000">
                <a:latin typeface="Cambria" charset="0"/>
                <a:ea typeface="Cambria" charset="0"/>
                <a:cs typeface="Cambria" charset="0"/>
              </a:defRPr>
            </a:lvl4pPr>
            <a:lvl5pPr>
              <a:defRPr sz="2000">
                <a:latin typeface="Cambria" charset="0"/>
                <a:ea typeface="Cambria" charset="0"/>
                <a:cs typeface="Cambria"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3" name="Text Placeholder 2"/>
          <p:cNvSpPr>
            <a:spLocks noGrp="1"/>
          </p:cNvSpPr>
          <p:nvPr>
            <p:ph type="body" idx="1"/>
          </p:nvPr>
        </p:nvSpPr>
        <p:spPr>
          <a:xfrm>
            <a:off x="327869" y="3068606"/>
            <a:ext cx="3657600" cy="322729"/>
          </a:xfrm>
          <a:prstGeom prst="rect">
            <a:avLst/>
          </a:prstGeom>
          <a:solidFill>
            <a:srgbClr val="E1672A"/>
          </a:solidFill>
        </p:spPr>
        <p:txBody>
          <a:bodyPr tIns="0" bIns="0" anchor="ctr">
            <a:noAutofit/>
          </a:bodyPr>
          <a:lstStyle>
            <a:lvl1pPr marL="0" indent="0" algn="ctr">
              <a:spcBef>
                <a:spcPts val="0"/>
              </a:spcBef>
              <a:buNone/>
              <a:defRPr sz="1600" b="0">
                <a:solidFill>
                  <a:schemeClr val="bg1"/>
                </a:solidFill>
                <a:latin typeface="Helvetica" charset="0"/>
                <a:ea typeface="Helvetica" charset="0"/>
                <a:cs typeface="Helvetica"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230206" y="3068606"/>
            <a:ext cx="3657600" cy="322729"/>
          </a:xfrm>
          <a:prstGeom prst="rect">
            <a:avLst/>
          </a:prstGeom>
          <a:solidFill>
            <a:srgbClr val="E1672A"/>
          </a:solidFill>
        </p:spPr>
        <p:txBody>
          <a:bodyPr tIns="0" bIns="0" anchor="ctr">
            <a:noAutofit/>
          </a:bodyPr>
          <a:lstStyle>
            <a:lvl1pPr marL="0" indent="0" algn="ctr">
              <a:spcBef>
                <a:spcPts val="0"/>
              </a:spcBef>
              <a:buNone/>
              <a:defRPr sz="1600" b="0">
                <a:solidFill>
                  <a:schemeClr val="bg1"/>
                </a:solidFill>
                <a:latin typeface="Helvetica" charset="0"/>
                <a:ea typeface="Helvetica" charset="0"/>
                <a:cs typeface="Helvetica"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p:cNvSpPr>
            <a:spLocks noGrp="1"/>
          </p:cNvSpPr>
          <p:nvPr>
            <p:ph type="body" sz="half" idx="10"/>
          </p:nvPr>
        </p:nvSpPr>
        <p:spPr>
          <a:xfrm>
            <a:off x="327869" y="2000387"/>
            <a:ext cx="7556499" cy="774700"/>
          </a:xfrm>
        </p:spPr>
        <p:txBody>
          <a:bodyPr rtlCol="0">
            <a:noAutofit/>
          </a:bodyPr>
          <a:lstStyle>
            <a:lvl1pPr marL="0" indent="0">
              <a:buNone/>
              <a:defRPr kumimoji="0" sz="2400" b="0" i="0" u="none" strike="noStrike" kern="1200" cap="none" spc="0" normalizeH="0" baseline="0">
                <a:ln>
                  <a:noFill/>
                </a:ln>
                <a:solidFill>
                  <a:schemeClr val="accent3"/>
                </a:solidFill>
                <a:effectLst/>
                <a:uLnTx/>
                <a:uFillTx/>
                <a:latin typeface="Helvetica" charset="0"/>
                <a:ea typeface="Helvetica" charset="0"/>
                <a:cs typeface="Helvetica"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41381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2858" y="0"/>
            <a:ext cx="9138285" cy="6858000"/>
          </a:xfrm>
          <a:prstGeom prst="rect">
            <a:avLst/>
          </a:prstGeom>
        </p:spPr>
      </p:pic>
    </p:spTree>
    <p:extLst>
      <p:ext uri="{BB962C8B-B14F-4D97-AF65-F5344CB8AC3E}">
        <p14:creationId xmlns:p14="http://schemas.microsoft.com/office/powerpoint/2010/main" val="16367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10"/>
          <a:srcRect b="89621"/>
          <a:stretch/>
        </p:blipFill>
        <p:spPr>
          <a:xfrm>
            <a:off x="0" y="0"/>
            <a:ext cx="9144000" cy="712269"/>
          </a:xfrm>
          <a:prstGeom prst="rect">
            <a:avLst/>
          </a:prstGeom>
        </p:spPr>
      </p:pic>
      <p:sp>
        <p:nvSpPr>
          <p:cNvPr id="1026"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327868" y="2297101"/>
            <a:ext cx="7556500" cy="4144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881370" y="351463"/>
            <a:ext cx="5089744" cy="230832"/>
          </a:xfrm>
          <a:prstGeom prst="rect">
            <a:avLst/>
          </a:prstGeom>
          <a:noFill/>
        </p:spPr>
        <p:txBody>
          <a:bodyPr wrap="square" rtlCol="0">
            <a:spAutoFit/>
          </a:bodyPr>
          <a:lstStyle/>
          <a:p>
            <a:r>
              <a:rPr lang="en-US" sz="900" b="0" i="0" dirty="0">
                <a:solidFill>
                  <a:schemeClr val="bg1"/>
                </a:solidFill>
                <a:latin typeface="Cambria" charset="0"/>
                <a:ea typeface="Cambria" charset="0"/>
                <a:cs typeface="Cambria" charset="0"/>
              </a:rPr>
              <a:t>Industrial and Systems Engineering Department</a:t>
            </a:r>
          </a:p>
        </p:txBody>
      </p:sp>
    </p:spTree>
  </p:cSld>
  <p:clrMap bg1="lt1" tx1="dk1" bg2="lt2" tx2="dk2" accent1="accent1" accent2="accent2" accent3="accent3" accent4="accent4" accent5="accent5" accent6="accent6" hlink="hlink" folHlink="folHlink"/>
  <p:sldLayoutIdLst>
    <p:sldLayoutId id="2147484287" r:id="rId1"/>
    <p:sldLayoutId id="2147484289" r:id="rId2"/>
    <p:sldLayoutId id="2147484286" r:id="rId3"/>
    <p:sldLayoutId id="2147484285" r:id="rId4"/>
    <p:sldLayoutId id="2147484267" r:id="rId5"/>
    <p:sldLayoutId id="2147484269" r:id="rId6"/>
    <p:sldLayoutId id="2147484270" r:id="rId7"/>
    <p:sldLayoutId id="2147484265" r:id="rId8"/>
  </p:sldLayoutIdLst>
  <p:hf hdr="0" ftr="0" dt="0"/>
  <p:txStyles>
    <p:titleStyle>
      <a:lvl1pPr algn="l" rtl="0" eaLnBrk="0" fontAlgn="base" hangingPunct="0">
        <a:spcBef>
          <a:spcPct val="0"/>
        </a:spcBef>
        <a:spcAft>
          <a:spcPct val="0"/>
        </a:spcAft>
        <a:defRPr sz="3600" b="0" kern="1200">
          <a:solidFill>
            <a:schemeClr val="accent1"/>
          </a:solidFill>
          <a:latin typeface="Helvetica" charset="0"/>
          <a:ea typeface="Helvetica" charset="0"/>
          <a:cs typeface="Helvetica" charset="0"/>
        </a:defRPr>
      </a:lvl1pPr>
      <a:lvl2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2pPr>
      <a:lvl3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3pPr>
      <a:lvl4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4pPr>
      <a:lvl5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5pPr>
      <a:lvl6pPr marL="457200" algn="l" rtl="0" fontAlgn="base">
        <a:spcBef>
          <a:spcPct val="0"/>
        </a:spcBef>
        <a:spcAft>
          <a:spcPct val="0"/>
        </a:spcAft>
        <a:defRPr sz="3600">
          <a:solidFill>
            <a:schemeClr val="accent2"/>
          </a:solidFill>
          <a:latin typeface="Rockwell" charset="0"/>
          <a:ea typeface="ＭＳ Ｐゴシック" charset="0"/>
          <a:cs typeface="ＭＳ Ｐゴシック" charset="0"/>
        </a:defRPr>
      </a:lvl6pPr>
      <a:lvl7pPr marL="914400" algn="l" rtl="0" fontAlgn="base">
        <a:spcBef>
          <a:spcPct val="0"/>
        </a:spcBef>
        <a:spcAft>
          <a:spcPct val="0"/>
        </a:spcAft>
        <a:defRPr sz="3600">
          <a:solidFill>
            <a:schemeClr val="accent2"/>
          </a:solidFill>
          <a:latin typeface="Rockwell" charset="0"/>
          <a:ea typeface="ＭＳ Ｐゴシック" charset="0"/>
          <a:cs typeface="ＭＳ Ｐゴシック" charset="0"/>
        </a:defRPr>
      </a:lvl7pPr>
      <a:lvl8pPr marL="1371600" algn="l" rtl="0" fontAlgn="base">
        <a:spcBef>
          <a:spcPct val="0"/>
        </a:spcBef>
        <a:spcAft>
          <a:spcPct val="0"/>
        </a:spcAft>
        <a:defRPr sz="3600">
          <a:solidFill>
            <a:schemeClr val="accent2"/>
          </a:solidFill>
          <a:latin typeface="Rockwell" charset="0"/>
          <a:ea typeface="ＭＳ Ｐゴシック" charset="0"/>
          <a:cs typeface="ＭＳ Ｐゴシック" charset="0"/>
        </a:defRPr>
      </a:lvl8pPr>
      <a:lvl9pPr marL="1828800" algn="l" rtl="0" fontAlgn="base">
        <a:spcBef>
          <a:spcPct val="0"/>
        </a:spcBef>
        <a:spcAft>
          <a:spcPct val="0"/>
        </a:spcAft>
        <a:defRPr sz="3600">
          <a:solidFill>
            <a:schemeClr val="accent2"/>
          </a:solidFill>
          <a:latin typeface="Rockwell" charset="0"/>
          <a:ea typeface="ＭＳ Ｐゴシック" charset="0"/>
          <a:cs typeface="ＭＳ Ｐゴシック" charset="0"/>
        </a:defRPr>
      </a:lvl9pPr>
    </p:titleStyle>
    <p:body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400" b="0" i="0" kern="1200">
          <a:solidFill>
            <a:schemeClr val="accent1"/>
          </a:solidFill>
          <a:latin typeface="Cambria" charset="0"/>
          <a:ea typeface="Cambria" charset="0"/>
          <a:cs typeface="Cambria" charset="0"/>
        </a:defRPr>
      </a:lvl1pPr>
      <a:lvl2pPr marL="457200" indent="-228600" algn="l" rtl="0" eaLnBrk="0" fontAlgn="base" hangingPunct="0">
        <a:spcBef>
          <a:spcPts val="600"/>
        </a:spcBef>
        <a:spcAft>
          <a:spcPct val="0"/>
        </a:spcAft>
        <a:buClr>
          <a:schemeClr val="accent3"/>
        </a:buClr>
        <a:buSzPct val="75000"/>
        <a:buFont typeface="Wingdings" charset="2"/>
        <a:buChar char="n"/>
        <a:defRPr sz="2000" b="0" i="0" kern="1200">
          <a:solidFill>
            <a:schemeClr val="accent1"/>
          </a:solidFill>
          <a:latin typeface="Cambria" charset="0"/>
          <a:ea typeface="Cambria" charset="0"/>
          <a:cs typeface="Cambria" charset="0"/>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sz="2000" b="0" i="0" kern="1200">
          <a:solidFill>
            <a:schemeClr val="accent1"/>
          </a:solidFill>
          <a:latin typeface="Cambria" charset="0"/>
          <a:ea typeface="Cambria" charset="0"/>
          <a:cs typeface="Cambria" charset="0"/>
        </a:defRPr>
      </a:lvl3pPr>
      <a:lvl4pPr marL="914400" indent="-228600" algn="l" rtl="0" eaLnBrk="0" fontAlgn="base" hangingPunct="0">
        <a:spcBef>
          <a:spcPts val="600"/>
        </a:spcBef>
        <a:spcAft>
          <a:spcPct val="0"/>
        </a:spcAft>
        <a:buClr>
          <a:schemeClr val="accent3"/>
        </a:buClr>
        <a:buSzPct val="75000"/>
        <a:buFont typeface="Wingdings" charset="2"/>
        <a:buChar char="n"/>
        <a:defRPr sz="2000" b="0" i="0" kern="1200">
          <a:solidFill>
            <a:schemeClr val="accent1"/>
          </a:solidFill>
          <a:latin typeface="Cambria" charset="0"/>
          <a:ea typeface="Cambria" charset="0"/>
          <a:cs typeface="Cambria" charset="0"/>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sz="2000" b="0" i="0" kern="1200">
          <a:solidFill>
            <a:schemeClr val="accent1"/>
          </a:solidFill>
          <a:latin typeface="Cambria" charset="0"/>
          <a:ea typeface="Cambria" charset="0"/>
          <a:cs typeface="Cambria" charset="0"/>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help.coinbase.com/en/pro/trading-and-funding/trading-rules-and-fees/fees" TargetMode="External"/><Relationship Id="rId2" Type="http://schemas.openxmlformats.org/officeDocument/2006/relationships/hyperlink" Target="https://help.coinbase.com/en/coinbase/trading-and-funding/pricing-and-fees/fees"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8770" y="1955518"/>
            <a:ext cx="7858037" cy="1779041"/>
          </a:xfrm>
        </p:spPr>
        <p:txBody>
          <a:bodyPr/>
          <a:lstStyle/>
          <a:p>
            <a:pPr algn="ctr"/>
            <a:r>
              <a:rPr lang="en-US" dirty="0">
                <a:latin typeface="+mn-lt"/>
              </a:rPr>
              <a:t>Control Charts-based Trading Strategies for Cryptocurrency and Stock indices</a:t>
            </a:r>
          </a:p>
        </p:txBody>
      </p:sp>
      <p:sp>
        <p:nvSpPr>
          <p:cNvPr id="5" name="Text Placeholder 4"/>
          <p:cNvSpPr>
            <a:spLocks noGrp="1"/>
          </p:cNvSpPr>
          <p:nvPr>
            <p:ph type="body" sz="half" idx="2"/>
          </p:nvPr>
        </p:nvSpPr>
        <p:spPr>
          <a:xfrm>
            <a:off x="1098772" y="4127674"/>
            <a:ext cx="7858035" cy="1174575"/>
          </a:xfrm>
        </p:spPr>
        <p:txBody>
          <a:bodyPr/>
          <a:lstStyle/>
          <a:p>
            <a:r>
              <a:rPr lang="en-US" dirty="0">
                <a:latin typeface="+mn-lt"/>
              </a:rPr>
              <a:t>Course: Data Analytics and Systems Monitoring</a:t>
            </a:r>
          </a:p>
          <a:p>
            <a:r>
              <a:rPr lang="en-US" dirty="0" err="1">
                <a:latin typeface="+mn-lt"/>
              </a:rPr>
              <a:t>Weihang</a:t>
            </a:r>
            <a:r>
              <a:rPr lang="en-US" dirty="0">
                <a:latin typeface="+mn-lt"/>
              </a:rPr>
              <a:t> Ren				  	    Babak Ahmadi</a:t>
            </a:r>
          </a:p>
        </p:txBody>
      </p:sp>
    </p:spTree>
    <p:extLst>
      <p:ext uri="{BB962C8B-B14F-4D97-AF65-F5344CB8AC3E}">
        <p14:creationId xmlns:p14="http://schemas.microsoft.com/office/powerpoint/2010/main" val="1344156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615950" y="1326859"/>
                <a:ext cx="7903050" cy="5118390"/>
              </a:xfrm>
            </p:spPr>
            <p:txBody>
              <a:bodyPr/>
              <a:lstStyle/>
              <a:p>
                <a:r>
                  <a:rPr lang="en-US" sz="2000" dirty="0">
                    <a:solidFill>
                      <a:schemeClr val="tx1"/>
                    </a:solidFill>
                    <a:latin typeface="+mn-lt"/>
                  </a:rPr>
                  <a:t>1. CUSUM</a:t>
                </a:r>
                <a:br>
                  <a:rPr lang="en-US" sz="2000" dirty="0">
                    <a:solidFill>
                      <a:schemeClr val="tx1"/>
                    </a:solidFill>
                    <a:latin typeface="+mn-lt"/>
                  </a:rPr>
                </a:br>
                <a:br>
                  <a:rPr lang="en-US" sz="2000" dirty="0">
                    <a:solidFill>
                      <a:schemeClr val="tx1"/>
                    </a:solidFill>
                    <a:latin typeface="+mn-lt"/>
                  </a:rPr>
                </a:br>
                <a:r>
                  <a:rPr lang="en-US" sz="2000" dirty="0">
                    <a:solidFill>
                      <a:schemeClr val="tx1"/>
                    </a:solidFill>
                    <a:latin typeface="+mn-lt"/>
                  </a:rPr>
                  <a:t>a) Source: Montgomery Model</a:t>
                </a:r>
                <a:br>
                  <a:rPr lang="en-US" sz="2000" dirty="0">
                    <a:solidFill>
                      <a:schemeClr val="tx1"/>
                    </a:solidFill>
                    <a:latin typeface="+mn-lt"/>
                  </a:rPr>
                </a:br>
                <a:br>
                  <a:rPr lang="en-US" sz="2000" dirty="0">
                    <a:solidFill>
                      <a:schemeClr val="tx1"/>
                    </a:solidFill>
                    <a:latin typeface="+mn-lt"/>
                  </a:rPr>
                </a:br>
                <a:r>
                  <a:rPr lang="en-US" sz="2000" dirty="0">
                    <a:solidFill>
                      <a:schemeClr val="tx1"/>
                    </a:solidFill>
                    <a:latin typeface="+mn-lt"/>
                  </a:rPr>
                  <a:t>		</a:t>
                </a:r>
                <a14:m>
                  <m:oMath xmlns:m="http://schemas.openxmlformats.org/officeDocument/2006/math">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𝐶</m:t>
                        </m:r>
                      </m:e>
                      <m:sub>
                        <m:r>
                          <a:rPr lang="en-US" sz="2000" b="0" i="1" smtClean="0">
                            <a:solidFill>
                              <a:schemeClr val="tx1"/>
                            </a:solidFill>
                            <a:latin typeface="Cambria Math" panose="02040503050406030204" pitchFamily="18" charset="0"/>
                          </a:rPr>
                          <m:t>𝑖</m:t>
                        </m:r>
                      </m:sub>
                      <m:sup>
                        <m:r>
                          <a:rPr lang="en-US" sz="2000" b="0" i="1" smtClean="0">
                            <a:solidFill>
                              <a:schemeClr val="tx1"/>
                            </a:solidFill>
                            <a:latin typeface="Cambria Math" panose="02040503050406030204" pitchFamily="18" charset="0"/>
                          </a:rPr>
                          <m:t>+</m:t>
                        </m:r>
                      </m:sup>
                    </m:sSubSup>
                    <m:r>
                      <a:rPr lang="en-US" sz="2000" b="0" i="1" smtClean="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max</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0</m:t>
                    </m:r>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sym typeface="Symbol" panose="05050102010706020507" pitchFamily="18" charset="2"/>
                              </a:rPr>
                              <m:t></m:t>
                            </m:r>
                          </m:e>
                          <m:sub>
                            <m:r>
                              <a:rPr lang="en-US" sz="2000" b="0" i="1" smtClean="0">
                                <a:solidFill>
                                  <a:schemeClr val="tx1"/>
                                </a:solidFill>
                                <a:latin typeface="Cambria Math" panose="02040503050406030204" pitchFamily="18" charset="0"/>
                              </a:rPr>
                              <m:t>0</m:t>
                            </m:r>
                          </m:sub>
                        </m:sSub>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𝐾</m:t>
                        </m:r>
                      </m:e>
                    </m:d>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𝐶</m:t>
                        </m:r>
                      </m:e>
                      <m:sub>
                        <m:r>
                          <a:rPr lang="en-US" sz="2000" i="1">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m:t>
                        </m:r>
                      </m:sup>
                    </m:sSubSup>
                  </m:oMath>
                </a14:m>
                <a:r>
                  <a:rPr lang="en-US" sz="2000" dirty="0">
                    <a:solidFill>
                      <a:schemeClr val="tx1"/>
                    </a:solidFill>
                    <a:latin typeface="+mn-lt"/>
                  </a:rPr>
                  <a:t>]</a:t>
                </a:r>
                <a:br>
                  <a:rPr lang="en-US" sz="2000" dirty="0">
                    <a:solidFill>
                      <a:schemeClr val="tx1"/>
                    </a:solidFill>
                    <a:latin typeface="+mn-lt"/>
                  </a:rPr>
                </a:br>
                <a:r>
                  <a:rPr lang="en-US" sz="2000" dirty="0">
                    <a:solidFill>
                      <a:schemeClr val="tx1"/>
                    </a:solidFill>
                    <a:latin typeface="+mn-lt"/>
                  </a:rPr>
                  <a:t>		</a:t>
                </a:r>
                <a:br>
                  <a:rPr lang="en-US" sz="2000" dirty="0">
                    <a:solidFill>
                      <a:schemeClr val="tx1"/>
                    </a:solidFill>
                    <a:latin typeface="+mn-lt"/>
                  </a:rPr>
                </a:br>
                <a:r>
                  <a:rPr lang="en-US" sz="2000" dirty="0">
                    <a:solidFill>
                      <a:schemeClr val="tx1"/>
                    </a:solidFill>
                    <a:latin typeface="+mn-lt"/>
                  </a:rPr>
                  <a:t>		</a:t>
                </a:r>
                <a14:m>
                  <m:oMath xmlns:m="http://schemas.openxmlformats.org/officeDocument/2006/math">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𝐶</m:t>
                        </m:r>
                      </m:e>
                      <m:sub>
                        <m:r>
                          <a:rPr lang="en-US" sz="2000" i="1">
                            <a:solidFill>
                              <a:schemeClr val="tx1"/>
                            </a:solidFill>
                            <a:latin typeface="Cambria Math" panose="02040503050406030204" pitchFamily="18" charset="0"/>
                          </a:rPr>
                          <m:t>𝑖</m:t>
                        </m:r>
                      </m:sub>
                      <m:sup>
                        <m:r>
                          <a:rPr lang="en-US" sz="2000" b="0" i="1" smtClean="0">
                            <a:solidFill>
                              <a:schemeClr val="tx1"/>
                            </a:solidFill>
                            <a:latin typeface="Cambria Math" panose="02040503050406030204" pitchFamily="18" charset="0"/>
                          </a:rPr>
                          <m:t>−</m:t>
                        </m:r>
                      </m:sup>
                    </m:sSubSup>
                    <m:r>
                      <a:rPr lang="en-US" sz="2000" i="1">
                        <a:solidFill>
                          <a:schemeClr val="tx1"/>
                        </a:solidFill>
                        <a:latin typeface="Cambria Math" panose="02040503050406030204" pitchFamily="18" charset="0"/>
                      </a:rPr>
                      <m:t>=</m:t>
                    </m:r>
                    <m:r>
                      <m:rPr>
                        <m:sty m:val="p"/>
                      </m:rPr>
                      <a:rPr lang="en-US" sz="2000">
                        <a:solidFill>
                          <a:schemeClr val="tx1"/>
                        </a:solidFill>
                        <a:latin typeface="Cambria Math" panose="02040503050406030204" pitchFamily="18" charset="0"/>
                      </a:rPr>
                      <m:t>max</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0</m:t>
                    </m:r>
                    <m:r>
                      <a:rPr lang="en-US" sz="2000" i="1">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sym typeface="Symbol" panose="05050102010706020507" pitchFamily="18" charset="2"/>
                              </a:rPr>
                              <m:t></m:t>
                            </m:r>
                          </m:e>
                          <m:sub>
                            <m:r>
                              <a:rPr lang="en-US" sz="2000" i="1">
                                <a:solidFill>
                                  <a:schemeClr val="tx1"/>
                                </a:solidFill>
                                <a:latin typeface="Cambria Math" panose="02040503050406030204" pitchFamily="18" charset="0"/>
                              </a:rPr>
                              <m:t>0</m:t>
                            </m:r>
                          </m:sub>
                        </m:sSub>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𝐾</m:t>
                        </m:r>
                      </m:e>
                    </m:d>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𝐶</m:t>
                        </m:r>
                      </m:e>
                      <m:sub>
                        <m:r>
                          <a:rPr lang="en-US" sz="2000" i="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m:t>
                        </m:r>
                      </m:sup>
                    </m:sSubSup>
                  </m:oMath>
                </a14:m>
                <a:r>
                  <a:rPr lang="en-US" sz="2000" dirty="0">
                    <a:solidFill>
                      <a:schemeClr val="tx1"/>
                    </a:solidFill>
                    <a:latin typeface="+mn-lt"/>
                  </a:rPr>
                  <a:t>]</a:t>
                </a:r>
                <a:br>
                  <a:rPr lang="en-US" sz="2000" dirty="0">
                    <a:solidFill>
                      <a:schemeClr val="tx1"/>
                    </a:solidFill>
                    <a:latin typeface="+mn-lt"/>
                  </a:rPr>
                </a:br>
                <a:br>
                  <a:rPr lang="en-US" sz="2000" dirty="0">
                    <a:solidFill>
                      <a:schemeClr val="tx1"/>
                    </a:solidFill>
                    <a:latin typeface="+mn-lt"/>
                  </a:rPr>
                </a:br>
                <a14:m>
                  <m:oMathPara xmlns:m="http://schemas.openxmlformats.org/officeDocument/2006/math">
                    <m:oMathParaPr>
                      <m:jc m:val="centerGroup"/>
                    </m:oMathParaPr>
                    <m:oMath xmlns:m="http://schemas.openxmlformats.org/officeDocument/2006/math">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𝐶</m:t>
                          </m:r>
                        </m:e>
                        <m:sub>
                          <m:r>
                            <a:rPr lang="en-US" sz="2000" b="0" i="1" smtClean="0">
                              <a:solidFill>
                                <a:schemeClr val="tx1"/>
                              </a:solidFill>
                              <a:latin typeface="Cambria Math" panose="02040503050406030204" pitchFamily="18" charset="0"/>
                            </a:rPr>
                            <m:t>0</m:t>
                          </m:r>
                        </m:sub>
                        <m:sup>
                          <m:r>
                            <a:rPr lang="en-US" sz="2000" i="1">
                              <a:solidFill>
                                <a:schemeClr val="tx1"/>
                              </a:solidFill>
                              <a:latin typeface="Cambria Math" panose="02040503050406030204" pitchFamily="18" charset="0"/>
                            </a:rPr>
                            <m:t>+</m:t>
                          </m:r>
                        </m:sup>
                      </m:sSubSup>
                      <m:sSubSup>
                        <m:sSubSupPr>
                          <m:ctrlPr>
                            <a:rPr lang="en-US" sz="2000" i="1">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𝐶</m:t>
                          </m:r>
                        </m:e>
                        <m:sub>
                          <m:r>
                            <a:rPr lang="en-US" sz="2000" b="0" i="1" smtClean="0">
                              <a:solidFill>
                                <a:schemeClr val="tx1"/>
                              </a:solidFill>
                              <a:latin typeface="Cambria Math" panose="02040503050406030204" pitchFamily="18" charset="0"/>
                            </a:rPr>
                            <m:t>0</m:t>
                          </m:r>
                        </m:sub>
                        <m:sup>
                          <m:r>
                            <a:rPr lang="en-US" sz="2000" b="0" i="1" smtClean="0">
                              <a:solidFill>
                                <a:schemeClr val="tx1"/>
                              </a:solidFill>
                              <a:latin typeface="Cambria Math" panose="02040503050406030204" pitchFamily="18" charset="0"/>
                            </a:rPr>
                            <m:t>−</m:t>
                          </m:r>
                        </m:sup>
                      </m:sSubSup>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0</m:t>
                      </m:r>
                    </m:oMath>
                  </m:oMathPara>
                </a14:m>
                <a:br>
                  <a:rPr lang="en-US" sz="2000" dirty="0">
                    <a:solidFill>
                      <a:schemeClr val="tx1"/>
                    </a:solidFill>
                    <a:latin typeface="+mn-lt"/>
                  </a:rPr>
                </a:br>
                <a:r>
                  <a:rPr lang="en-US" sz="2000" dirty="0">
                    <a:solidFill>
                      <a:schemeClr val="tx1"/>
                    </a:solidFill>
                    <a:latin typeface="+mn-lt"/>
                  </a:rPr>
                  <a:t>b) Source: </a:t>
                </a:r>
                <a:r>
                  <a:rPr lang="en-US" sz="1600" b="1" u="sng" dirty="0">
                    <a:solidFill>
                      <a:schemeClr val="tx1"/>
                    </a:solidFill>
                    <a:latin typeface="+mn-lt"/>
                  </a:rPr>
                  <a:t>Yi</a:t>
                </a:r>
                <a:r>
                  <a:rPr lang="en-US" sz="1600" b="1" i="1" u="sng" dirty="0">
                    <a:solidFill>
                      <a:schemeClr val="tx1"/>
                    </a:solidFill>
                    <a:latin typeface="+mn-lt"/>
                  </a:rPr>
                  <a:t> et al </a:t>
                </a:r>
                <a:r>
                  <a:rPr lang="en-US" sz="1600" b="1" u="sng" dirty="0">
                    <a:solidFill>
                      <a:schemeClr val="tx1"/>
                    </a:solidFill>
                    <a:latin typeface="+mn-lt"/>
                  </a:rPr>
                  <a:t>(2006)</a:t>
                </a:r>
                <a:br>
                  <a:rPr lang="en-US" sz="2000" dirty="0">
                    <a:latin typeface="+mn-lt"/>
                  </a:rPr>
                </a:br>
                <a:r>
                  <a:rPr lang="en-US" sz="2000" dirty="0">
                    <a:solidFill>
                      <a:schemeClr val="tx1"/>
                    </a:solidFill>
                    <a:latin typeface="+mn-lt"/>
                  </a:rPr>
                  <a:t> 	</a:t>
                </a:r>
                <a:br>
                  <a:rPr lang="en-US" sz="2000" dirty="0">
                    <a:solidFill>
                      <a:schemeClr val="tx1"/>
                    </a:solidFill>
                    <a:latin typeface="+mn-lt"/>
                  </a:rPr>
                </a:br>
                <a14:m>
                  <m:oMathPara xmlns:m="http://schemas.openxmlformats.org/officeDocument/2006/math">
                    <m:oMathParaPr>
                      <m:jc m:val="centerGroup"/>
                    </m:oMathParaPr>
                    <m:oMath xmlns:m="http://schemas.openxmlformats.org/officeDocument/2006/math">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𝑟</m:t>
                          </m:r>
                        </m:e>
                        <m:sub>
                          <m:r>
                            <a:rPr lang="en-US" sz="2000" i="1">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log</m:t>
                      </m:r>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num>
                        <m:den>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sub>
                          </m:sSub>
                        </m:den>
                      </m:f>
                      <m:r>
                        <a:rPr lang="en-US" sz="2000" b="0" i="1" smtClean="0">
                          <a:solidFill>
                            <a:schemeClr val="tx1"/>
                          </a:solidFill>
                          <a:latin typeface="Cambria Math" panose="02040503050406030204" pitchFamily="18" charset="0"/>
                        </a:rPr>
                        <m:t>)</m:t>
                      </m:r>
                    </m:oMath>
                  </m:oMathPara>
                </a14:m>
                <a:br>
                  <a:rPr lang="en-US" sz="2000" dirty="0">
                    <a:solidFill>
                      <a:schemeClr val="tx1"/>
                    </a:solidFill>
                    <a:latin typeface="+mn-lt"/>
                  </a:rPr>
                </a:br>
                <a:r>
                  <a:rPr lang="en-US" sz="2000" dirty="0">
                    <a:solidFill>
                      <a:schemeClr val="tx1"/>
                    </a:solidFill>
                    <a:latin typeface="+mn-lt"/>
                  </a:rPr>
                  <a:t>		</a:t>
                </a:r>
                <a14:m>
                  <m:oMath xmlns:m="http://schemas.openxmlformats.org/officeDocument/2006/math">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𝐶</m:t>
                        </m:r>
                      </m:e>
                      <m:sub>
                        <m:r>
                          <a:rPr lang="en-US" sz="2000" i="1">
                            <a:solidFill>
                              <a:schemeClr val="tx1"/>
                            </a:solidFill>
                            <a:latin typeface="Cambria Math" panose="02040503050406030204" pitchFamily="18" charset="0"/>
                          </a:rPr>
                          <m:t>𝑖</m:t>
                        </m:r>
                      </m:sub>
                      <m:sup>
                        <m:r>
                          <a:rPr lang="en-US" sz="2000" i="1">
                            <a:solidFill>
                              <a:schemeClr val="tx1"/>
                            </a:solidFill>
                            <a:latin typeface="Cambria Math" panose="02040503050406030204" pitchFamily="18" charset="0"/>
                          </a:rPr>
                          <m:t>+</m:t>
                        </m:r>
                      </m:sup>
                    </m:sSubSup>
                    <m:r>
                      <a:rPr lang="en-US" sz="2000" i="1">
                        <a:solidFill>
                          <a:schemeClr val="tx1"/>
                        </a:solidFill>
                        <a:latin typeface="Cambria Math" panose="02040503050406030204" pitchFamily="18" charset="0"/>
                      </a:rPr>
                      <m:t>=</m:t>
                    </m:r>
                    <m:r>
                      <m:rPr>
                        <m:sty m:val="p"/>
                      </m:rPr>
                      <a:rPr lang="en-US" sz="2000">
                        <a:solidFill>
                          <a:schemeClr val="tx1"/>
                        </a:solidFill>
                        <a:latin typeface="Cambria Math" panose="02040503050406030204" pitchFamily="18" charset="0"/>
                      </a:rPr>
                      <m:t>max</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0</m:t>
                    </m:r>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𝑟</m:t>
                        </m:r>
                      </m:e>
                      <m:sub>
                        <m:r>
                          <a:rPr lang="en-US" sz="2000" i="1">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𝐾</m:t>
                    </m:r>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𝐶</m:t>
                        </m:r>
                      </m:e>
                      <m:sub>
                        <m:r>
                          <a:rPr lang="en-US" sz="2000" i="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m:t>
                        </m:r>
                      </m:sup>
                    </m:sSubSup>
                  </m:oMath>
                </a14:m>
                <a:r>
                  <a:rPr lang="en-US" sz="2000" dirty="0">
                    <a:solidFill>
                      <a:schemeClr val="tx1"/>
                    </a:solidFill>
                    <a:latin typeface="+mn-lt"/>
                  </a:rPr>
                  <a:t>]</a:t>
                </a:r>
                <a:br>
                  <a:rPr lang="en-US" sz="2000" dirty="0">
                    <a:solidFill>
                      <a:schemeClr val="tx1"/>
                    </a:solidFill>
                    <a:latin typeface="+mn-lt"/>
                  </a:rPr>
                </a:br>
                <a:r>
                  <a:rPr lang="en-US" sz="2000" dirty="0">
                    <a:solidFill>
                      <a:schemeClr val="tx1"/>
                    </a:solidFill>
                    <a:latin typeface="+mn-lt"/>
                  </a:rPr>
                  <a:t>		</a:t>
                </a:r>
                <a14:m>
                  <m:oMath xmlns:m="http://schemas.openxmlformats.org/officeDocument/2006/math">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𝐶</m:t>
                        </m:r>
                      </m:e>
                      <m:sub>
                        <m:r>
                          <a:rPr lang="en-US" sz="2000" i="1">
                            <a:solidFill>
                              <a:schemeClr val="tx1"/>
                            </a:solidFill>
                            <a:latin typeface="Cambria Math" panose="02040503050406030204" pitchFamily="18" charset="0"/>
                          </a:rPr>
                          <m:t>𝑖</m:t>
                        </m:r>
                      </m:sub>
                      <m:sup>
                        <m:r>
                          <a:rPr lang="en-US" sz="2000" b="0" i="1" smtClean="0">
                            <a:solidFill>
                              <a:schemeClr val="tx1"/>
                            </a:solidFill>
                            <a:latin typeface="Cambria Math" panose="02040503050406030204" pitchFamily="18" charset="0"/>
                          </a:rPr>
                          <m:t>−</m:t>
                        </m:r>
                      </m:sup>
                    </m:sSubSup>
                    <m:r>
                      <a:rPr lang="en-US" sz="2000" i="1">
                        <a:solidFill>
                          <a:schemeClr val="tx1"/>
                        </a:solidFill>
                        <a:latin typeface="Cambria Math" panose="02040503050406030204" pitchFamily="18" charset="0"/>
                      </a:rPr>
                      <m:t>=</m:t>
                    </m:r>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min</m:t>
                        </m:r>
                      </m:fName>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0</m:t>
                        </m:r>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𝑟</m:t>
                            </m:r>
                          </m:e>
                          <m:sub>
                            <m:r>
                              <a:rPr lang="en-US" sz="2000" i="1">
                                <a:solidFill>
                                  <a:schemeClr val="tx1"/>
                                </a:solidFill>
                                <a:latin typeface="Cambria Math" panose="02040503050406030204" pitchFamily="18" charset="0"/>
                              </a:rPr>
                              <m:t>𝑖</m:t>
                            </m:r>
                          </m:sub>
                        </m:sSub>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𝐾</m:t>
                        </m:r>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𝐶</m:t>
                            </m:r>
                          </m:e>
                          <m:sub>
                            <m:r>
                              <a:rPr lang="en-US" sz="2000" i="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m:t>
                            </m:r>
                          </m:sup>
                        </m:sSubSup>
                        <m:r>
                          <a:rPr lang="en-US" sz="2000" b="0" i="1" smtClean="0">
                            <a:solidFill>
                              <a:schemeClr val="tx1"/>
                            </a:solidFill>
                            <a:latin typeface="Cambria Math" panose="02040503050406030204" pitchFamily="18" charset="0"/>
                          </a:rPr>
                          <m:t>]</m:t>
                        </m:r>
                      </m:e>
                    </m:func>
                  </m:oMath>
                </a14:m>
                <a:br>
                  <a:rPr lang="en-US" sz="2000" dirty="0"/>
                </a:br>
                <a:br>
                  <a:rPr lang="en-US" dirty="0"/>
                </a:b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615950" y="1326859"/>
                <a:ext cx="7903050" cy="5118390"/>
              </a:xfrm>
              <a:blipFill>
                <a:blip r:embed="rId2"/>
                <a:stretch>
                  <a:fillRect l="-772" t="-715"/>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F5E9E345-1174-4FBE-9632-1E45DD08B49A}"/>
              </a:ext>
            </a:extLst>
          </p:cNvPr>
          <p:cNvSpPr txBox="1"/>
          <p:nvPr/>
        </p:nvSpPr>
        <p:spPr>
          <a:xfrm>
            <a:off x="3521115" y="618973"/>
            <a:ext cx="2092719" cy="707886"/>
          </a:xfrm>
          <a:prstGeom prst="rect">
            <a:avLst/>
          </a:prstGeom>
          <a:noFill/>
        </p:spPr>
        <p:txBody>
          <a:bodyPr wrap="square" rtlCol="0">
            <a:spAutoFit/>
          </a:bodyPr>
          <a:lstStyle/>
          <a:p>
            <a:r>
              <a:rPr lang="en-US" sz="4000" b="1" dirty="0">
                <a:latin typeface="+mn-lt"/>
              </a:rPr>
              <a:t>Methods</a:t>
            </a:r>
          </a:p>
        </p:txBody>
      </p:sp>
      <p:cxnSp>
        <p:nvCxnSpPr>
          <p:cNvPr id="16" name="Straight Connector 15">
            <a:extLst>
              <a:ext uri="{FF2B5EF4-FFF2-40B4-BE49-F238E27FC236}">
                <a16:creationId xmlns:a16="http://schemas.microsoft.com/office/drawing/2014/main" id="{4B890808-22D7-4D9A-819D-F55CC3A18499}"/>
              </a:ext>
              <a:ext uri="{C183D7F6-B498-43B3-948B-1728B52AA6E4}">
                <adec:decorative xmlns:adec="http://schemas.microsoft.com/office/drawing/2017/decorative" val="1"/>
              </a:ext>
            </a:extLst>
          </p:cNvPr>
          <p:cNvCxnSpPr>
            <a:cxnSpLocks/>
          </p:cNvCxnSpPr>
          <p:nvPr/>
        </p:nvCxnSpPr>
        <p:spPr>
          <a:xfrm>
            <a:off x="5798916" y="1035454"/>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93065C-0E44-4F17-B9E4-EAC5371B3EA4}"/>
              </a:ext>
              <a:ext uri="{C183D7F6-B498-43B3-948B-1728B52AA6E4}">
                <adec:decorative xmlns:adec="http://schemas.microsoft.com/office/drawing/2017/decorative" val="1"/>
              </a:ext>
            </a:extLst>
          </p:cNvPr>
          <p:cNvCxnSpPr>
            <a:cxnSpLocks/>
          </p:cNvCxnSpPr>
          <p:nvPr/>
        </p:nvCxnSpPr>
        <p:spPr>
          <a:xfrm>
            <a:off x="0" y="1035454"/>
            <a:ext cx="32702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502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966EF4B-EF4D-4286-AE42-E6EF4B291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481" y="3660002"/>
            <a:ext cx="5754703" cy="30891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8D7A88D-B01C-4B7C-8F7E-5DD86268E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481" y="570845"/>
            <a:ext cx="5747269" cy="308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88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51" y="1568456"/>
            <a:ext cx="7461250" cy="1860544"/>
          </a:xfrm>
        </p:spPr>
        <p:txBody>
          <a:bodyPr/>
          <a:lstStyle/>
          <a:p>
            <a:pPr/>
            <a:r>
              <a:rPr lang="en-US" sz="2000" b="1" dirty="0">
                <a:solidFill>
                  <a:schemeClr val="tx1"/>
                </a:solidFill>
                <a:latin typeface="+mn-lt"/>
              </a:rPr>
              <a:t>K and h Values</a:t>
            </a:r>
            <a:br>
              <a:rPr lang="en-US" sz="2000" dirty="0">
                <a:solidFill>
                  <a:schemeClr val="tx1"/>
                </a:solidFill>
                <a:latin typeface="+mn-lt"/>
              </a:rPr>
            </a:br>
            <a:br>
              <a:rPr lang="en-US" sz="2000" dirty="0">
                <a:solidFill>
                  <a:schemeClr val="tx1"/>
                </a:solidFill>
                <a:latin typeface="+mn-lt"/>
              </a:rPr>
            </a:br>
            <a:r>
              <a:rPr lang="en-US" sz="2000" dirty="0">
                <a:solidFill>
                  <a:schemeClr val="tx1"/>
                </a:solidFill>
                <a:latin typeface="+mn-lt"/>
              </a:rPr>
              <a:t>To find the best trading strategy, we use grid search for different pairs of k and h values. We compare the investment returns of each (k, h) and then we can present the best k and h for each method. </a:t>
            </a:r>
            <a:br>
              <a:rPr lang="en-US" sz="2000" dirty="0"/>
            </a:br>
            <a:br>
              <a:rPr lang="en-US" dirty="0"/>
            </a:br>
            <a:br>
              <a:rPr lang="en-US" dirty="0"/>
            </a:br>
            <a:br>
              <a:rPr lang="en-US" dirty="0"/>
            </a:br>
            <a:endParaRPr lang="en-US" dirty="0"/>
          </a:p>
        </p:txBody>
      </p:sp>
      <p:sp>
        <p:nvSpPr>
          <p:cNvPr id="8" name="TextBox 7">
            <a:extLst>
              <a:ext uri="{FF2B5EF4-FFF2-40B4-BE49-F238E27FC236}">
                <a16:creationId xmlns:a16="http://schemas.microsoft.com/office/drawing/2014/main" id="{87DFA9FA-CC7C-427B-9346-0E1FCCE46698}"/>
              </a:ext>
            </a:extLst>
          </p:cNvPr>
          <p:cNvSpPr txBox="1"/>
          <p:nvPr/>
        </p:nvSpPr>
        <p:spPr>
          <a:xfrm>
            <a:off x="3521115" y="618973"/>
            <a:ext cx="2092719" cy="707886"/>
          </a:xfrm>
          <a:prstGeom prst="rect">
            <a:avLst/>
          </a:prstGeom>
          <a:noFill/>
        </p:spPr>
        <p:txBody>
          <a:bodyPr wrap="square" rtlCol="0">
            <a:spAutoFit/>
          </a:bodyPr>
          <a:lstStyle/>
          <a:p>
            <a:r>
              <a:rPr lang="en-US" sz="4000" b="1" dirty="0">
                <a:latin typeface="+mn-lt"/>
              </a:rPr>
              <a:t>Methods</a:t>
            </a:r>
          </a:p>
        </p:txBody>
      </p:sp>
      <p:cxnSp>
        <p:nvCxnSpPr>
          <p:cNvPr id="11" name="Straight Connector 10">
            <a:extLst>
              <a:ext uri="{FF2B5EF4-FFF2-40B4-BE49-F238E27FC236}">
                <a16:creationId xmlns:a16="http://schemas.microsoft.com/office/drawing/2014/main" id="{C057F2E5-8E43-4D4B-A0E3-079BEBDC4661}"/>
              </a:ext>
              <a:ext uri="{C183D7F6-B498-43B3-948B-1728B52AA6E4}">
                <adec:decorative xmlns:adec="http://schemas.microsoft.com/office/drawing/2017/decorative" val="1"/>
              </a:ext>
            </a:extLst>
          </p:cNvPr>
          <p:cNvCxnSpPr>
            <a:cxnSpLocks/>
          </p:cNvCxnSpPr>
          <p:nvPr/>
        </p:nvCxnSpPr>
        <p:spPr>
          <a:xfrm>
            <a:off x="5798916" y="1035454"/>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1D33539-A677-4CF1-AEF7-93A1FF763571}"/>
              </a:ext>
              <a:ext uri="{C183D7F6-B498-43B3-948B-1728B52AA6E4}">
                <adec:decorative xmlns:adec="http://schemas.microsoft.com/office/drawing/2017/decorative" val="1"/>
              </a:ext>
            </a:extLst>
          </p:cNvPr>
          <p:cNvCxnSpPr>
            <a:cxnSpLocks/>
          </p:cNvCxnSpPr>
          <p:nvPr/>
        </p:nvCxnSpPr>
        <p:spPr>
          <a:xfrm>
            <a:off x="0" y="1035454"/>
            <a:ext cx="32702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316CC021-85D7-44BC-9E5E-8038CBA58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548" y="3365499"/>
            <a:ext cx="5740401" cy="3265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103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1826631"/>
            <a:ext cx="7903050" cy="2770768"/>
          </a:xfrm>
        </p:spPr>
        <p:txBody>
          <a:bodyPr/>
          <a:lstStyle/>
          <a:p>
            <a:br>
              <a:rPr lang="en-US" sz="2000" dirty="0">
                <a:solidFill>
                  <a:schemeClr val="tx1"/>
                </a:solidFill>
                <a:latin typeface="+mn-lt"/>
              </a:rPr>
            </a:br>
            <a:r>
              <a:rPr lang="en-US" sz="2000" dirty="0">
                <a:solidFill>
                  <a:schemeClr val="tx1"/>
                </a:solidFill>
                <a:latin typeface="+mn-lt"/>
              </a:rPr>
              <a:t>Most of the papers did not consider the transaction fees in their model, but to be more realistic, we consider transaction fees which is currently 0.5% of each buying transaction. We add this transaction fees to our models and compare the profits we make with and without it in </a:t>
            </a:r>
            <a:r>
              <a:rPr lang="en-US" sz="2000" u="sng" dirty="0">
                <a:solidFill>
                  <a:schemeClr val="tx1"/>
                </a:solidFill>
                <a:latin typeface="+mn-lt"/>
              </a:rPr>
              <a:t>Results</a:t>
            </a:r>
            <a:r>
              <a:rPr lang="en-US" sz="2000" dirty="0">
                <a:solidFill>
                  <a:schemeClr val="tx1"/>
                </a:solidFill>
                <a:latin typeface="+mn-lt"/>
              </a:rPr>
              <a:t>. </a:t>
            </a:r>
            <a:br>
              <a:rPr lang="en-US" sz="2000" dirty="0">
                <a:solidFill>
                  <a:schemeClr val="tx1"/>
                </a:solidFill>
                <a:latin typeface="+mn-lt"/>
              </a:rPr>
            </a:br>
            <a:r>
              <a:rPr lang="en-US" sz="2000" dirty="0">
                <a:solidFill>
                  <a:schemeClr val="tx1"/>
                </a:solidFill>
                <a:latin typeface="+mn-lt"/>
              </a:rPr>
              <a:t>(Return as feature, Montgomery Model for CUSUM)</a:t>
            </a:r>
            <a:br>
              <a:rPr lang="en-US" sz="2000" dirty="0">
                <a:solidFill>
                  <a:schemeClr val="tx1"/>
                </a:solidFill>
                <a:latin typeface="+mn-lt"/>
              </a:rPr>
            </a:br>
            <a:endParaRPr lang="en-US" sz="2000" dirty="0">
              <a:solidFill>
                <a:schemeClr val="tx1"/>
              </a:solidFill>
              <a:latin typeface="+mn-lt"/>
            </a:endParaRPr>
          </a:p>
        </p:txBody>
      </p:sp>
      <p:sp>
        <p:nvSpPr>
          <p:cNvPr id="13" name="TextBox 12">
            <a:extLst>
              <a:ext uri="{FF2B5EF4-FFF2-40B4-BE49-F238E27FC236}">
                <a16:creationId xmlns:a16="http://schemas.microsoft.com/office/drawing/2014/main" id="{DDF9759B-1290-471E-8A81-5F2C081A85E9}"/>
              </a:ext>
            </a:extLst>
          </p:cNvPr>
          <p:cNvSpPr txBox="1"/>
          <p:nvPr/>
        </p:nvSpPr>
        <p:spPr>
          <a:xfrm>
            <a:off x="400050" y="3867135"/>
            <a:ext cx="4575174" cy="646331"/>
          </a:xfrm>
          <a:prstGeom prst="rect">
            <a:avLst/>
          </a:prstGeom>
          <a:noFill/>
        </p:spPr>
        <p:txBody>
          <a:bodyPr wrap="square">
            <a:spAutoFit/>
          </a:bodyPr>
          <a:lstStyle/>
          <a:p>
            <a:pPr algn="l" fontAlgn="base"/>
            <a:r>
              <a:rPr lang="en-US" b="0" i="0" dirty="0">
                <a:effectLst/>
                <a:latin typeface="+mn-lt"/>
              </a:rPr>
              <a:t>Transaction fee in reality:</a:t>
            </a:r>
          </a:p>
          <a:p>
            <a:pPr algn="l" fontAlgn="base"/>
            <a:r>
              <a:rPr lang="en-US" b="1" i="0" dirty="0">
                <a:effectLst/>
                <a:latin typeface="+mn-lt"/>
              </a:rPr>
              <a:t>Coinbase pricing and fees disclosures: </a:t>
            </a:r>
            <a:r>
              <a:rPr lang="en-US" b="0" i="0" u="sng" dirty="0">
                <a:effectLst/>
                <a:latin typeface="+mn-lt"/>
              </a:rPr>
              <a:t>0.50%</a:t>
            </a:r>
            <a:endParaRPr lang="en-US" b="1" i="0" u="sng" dirty="0">
              <a:effectLst/>
              <a:latin typeface="+mn-lt"/>
            </a:endParaRPr>
          </a:p>
        </p:txBody>
      </p:sp>
      <p:sp>
        <p:nvSpPr>
          <p:cNvPr id="14" name="TextBox 13">
            <a:extLst>
              <a:ext uri="{FF2B5EF4-FFF2-40B4-BE49-F238E27FC236}">
                <a16:creationId xmlns:a16="http://schemas.microsoft.com/office/drawing/2014/main" id="{C3D7BCF0-16B6-4077-AABC-6972F42030D0}"/>
              </a:ext>
            </a:extLst>
          </p:cNvPr>
          <p:cNvSpPr txBox="1"/>
          <p:nvPr/>
        </p:nvSpPr>
        <p:spPr>
          <a:xfrm>
            <a:off x="3521115" y="618973"/>
            <a:ext cx="2092719" cy="707886"/>
          </a:xfrm>
          <a:prstGeom prst="rect">
            <a:avLst/>
          </a:prstGeom>
          <a:noFill/>
        </p:spPr>
        <p:txBody>
          <a:bodyPr wrap="square" rtlCol="0">
            <a:spAutoFit/>
          </a:bodyPr>
          <a:lstStyle/>
          <a:p>
            <a:r>
              <a:rPr lang="en-US" sz="4000" b="1" dirty="0">
                <a:latin typeface="+mn-lt"/>
              </a:rPr>
              <a:t>Methods</a:t>
            </a:r>
          </a:p>
        </p:txBody>
      </p:sp>
      <p:cxnSp>
        <p:nvCxnSpPr>
          <p:cNvPr id="15" name="Straight Connector 14">
            <a:extLst>
              <a:ext uri="{FF2B5EF4-FFF2-40B4-BE49-F238E27FC236}">
                <a16:creationId xmlns:a16="http://schemas.microsoft.com/office/drawing/2014/main" id="{717F796D-CBDE-4997-9B14-8A846A645B14}"/>
              </a:ext>
              <a:ext uri="{C183D7F6-B498-43B3-948B-1728B52AA6E4}">
                <adec:decorative xmlns:adec="http://schemas.microsoft.com/office/drawing/2017/decorative" val="1"/>
              </a:ext>
            </a:extLst>
          </p:cNvPr>
          <p:cNvCxnSpPr>
            <a:cxnSpLocks/>
          </p:cNvCxnSpPr>
          <p:nvPr/>
        </p:nvCxnSpPr>
        <p:spPr>
          <a:xfrm>
            <a:off x="5798916" y="1035454"/>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B38D2-CFC4-4F33-BBB3-D5BAD7A3DB44}"/>
              </a:ext>
              <a:ext uri="{C183D7F6-B498-43B3-948B-1728B52AA6E4}">
                <adec:decorative xmlns:adec="http://schemas.microsoft.com/office/drawing/2017/decorative" val="1"/>
              </a:ext>
            </a:extLst>
          </p:cNvPr>
          <p:cNvCxnSpPr>
            <a:cxnSpLocks/>
          </p:cNvCxnSpPr>
          <p:nvPr/>
        </p:nvCxnSpPr>
        <p:spPr>
          <a:xfrm>
            <a:off x="0" y="1035454"/>
            <a:ext cx="32702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3C79216-932C-40D6-B49B-5C9408BAECE7}"/>
              </a:ext>
            </a:extLst>
          </p:cNvPr>
          <p:cNvSpPr txBox="1">
            <a:spLocks/>
          </p:cNvSpPr>
          <p:nvPr/>
        </p:nvSpPr>
        <p:spPr bwMode="auto">
          <a:xfrm>
            <a:off x="189992" y="1448406"/>
            <a:ext cx="4485432" cy="548081"/>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b="0" kern="1200">
                <a:solidFill>
                  <a:schemeClr val="accent1"/>
                </a:solidFill>
                <a:latin typeface="Helvetica" charset="0"/>
                <a:ea typeface="Helvetica" charset="0"/>
                <a:cs typeface="Helvetica" charset="0"/>
              </a:defRPr>
            </a:lvl1pPr>
            <a:lvl2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2pPr>
            <a:lvl3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3pPr>
            <a:lvl4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4pPr>
            <a:lvl5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5pPr>
            <a:lvl6pPr marL="457200" algn="l" rtl="0" fontAlgn="base">
              <a:spcBef>
                <a:spcPct val="0"/>
              </a:spcBef>
              <a:spcAft>
                <a:spcPct val="0"/>
              </a:spcAft>
              <a:defRPr sz="3600">
                <a:solidFill>
                  <a:schemeClr val="accent2"/>
                </a:solidFill>
                <a:latin typeface="Rockwell" charset="0"/>
                <a:ea typeface="ＭＳ Ｐゴシック" charset="0"/>
                <a:cs typeface="ＭＳ Ｐゴシック" charset="0"/>
              </a:defRPr>
            </a:lvl6pPr>
            <a:lvl7pPr marL="914400" algn="l" rtl="0" fontAlgn="base">
              <a:spcBef>
                <a:spcPct val="0"/>
              </a:spcBef>
              <a:spcAft>
                <a:spcPct val="0"/>
              </a:spcAft>
              <a:defRPr sz="3600">
                <a:solidFill>
                  <a:schemeClr val="accent2"/>
                </a:solidFill>
                <a:latin typeface="Rockwell" charset="0"/>
                <a:ea typeface="ＭＳ Ｐゴシック" charset="0"/>
                <a:cs typeface="ＭＳ Ｐゴシック" charset="0"/>
              </a:defRPr>
            </a:lvl7pPr>
            <a:lvl8pPr marL="1371600" algn="l" rtl="0" fontAlgn="base">
              <a:spcBef>
                <a:spcPct val="0"/>
              </a:spcBef>
              <a:spcAft>
                <a:spcPct val="0"/>
              </a:spcAft>
              <a:defRPr sz="3600">
                <a:solidFill>
                  <a:schemeClr val="accent2"/>
                </a:solidFill>
                <a:latin typeface="Rockwell" charset="0"/>
                <a:ea typeface="ＭＳ Ｐゴシック" charset="0"/>
                <a:cs typeface="ＭＳ Ｐゴシック" charset="0"/>
              </a:defRPr>
            </a:lvl8pPr>
            <a:lvl9pPr marL="1828800" algn="l" rtl="0" fontAlgn="base">
              <a:spcBef>
                <a:spcPct val="0"/>
              </a:spcBef>
              <a:spcAft>
                <a:spcPct val="0"/>
              </a:spcAft>
              <a:defRPr sz="3600">
                <a:solidFill>
                  <a:schemeClr val="accent2"/>
                </a:solidFill>
                <a:latin typeface="Rockwell" charset="0"/>
                <a:ea typeface="ＭＳ Ｐゴシック" charset="0"/>
                <a:cs typeface="ＭＳ Ｐゴシック" charset="0"/>
              </a:defRPr>
            </a:lvl9pPr>
          </a:lstStyle>
          <a:p>
            <a:pPr defTabSz="914400"/>
            <a:r>
              <a:rPr lang="en-US" sz="2400" b="1" dirty="0">
                <a:solidFill>
                  <a:schemeClr val="tx1"/>
                </a:solidFill>
                <a:latin typeface="+mn-lt"/>
              </a:rPr>
              <a:t>Transaction fees:</a:t>
            </a:r>
          </a:p>
        </p:txBody>
      </p:sp>
      <p:sp>
        <p:nvSpPr>
          <p:cNvPr id="18" name="TextBox 17">
            <a:extLst>
              <a:ext uri="{FF2B5EF4-FFF2-40B4-BE49-F238E27FC236}">
                <a16:creationId xmlns:a16="http://schemas.microsoft.com/office/drawing/2014/main" id="{723D0B33-6B1D-4819-9DC6-23D13C506A98}"/>
              </a:ext>
            </a:extLst>
          </p:cNvPr>
          <p:cNvSpPr txBox="1"/>
          <p:nvPr/>
        </p:nvSpPr>
        <p:spPr>
          <a:xfrm>
            <a:off x="160574" y="6384114"/>
            <a:ext cx="4406900" cy="400110"/>
          </a:xfrm>
          <a:prstGeom prst="rect">
            <a:avLst/>
          </a:prstGeom>
          <a:noFill/>
        </p:spPr>
        <p:txBody>
          <a:bodyPr wrap="square">
            <a:spAutoFit/>
          </a:bodyPr>
          <a:lstStyle/>
          <a:p>
            <a:r>
              <a:rPr lang="en-US" sz="1000" dirty="0">
                <a:latin typeface="+mn-lt"/>
                <a:hlinkClick r:id="rId2"/>
              </a:rPr>
              <a:t>https://help.coinbase.com/en/coinbase/trading-and-funding/pricing-and-fees/fees#</a:t>
            </a:r>
            <a:endParaRPr lang="en-US" sz="1000" dirty="0">
              <a:latin typeface="+mn-lt"/>
            </a:endParaRPr>
          </a:p>
          <a:p>
            <a:r>
              <a:rPr lang="en-US" sz="1000" dirty="0">
                <a:latin typeface="+mn-lt"/>
                <a:hlinkClick r:id="rId3"/>
              </a:rPr>
              <a:t>https://help.coinbase.com/en/pro/trading-and-funding/trading-rules-and-fees/fees</a:t>
            </a:r>
            <a:endParaRPr lang="en-US" sz="1000" dirty="0">
              <a:latin typeface="+mn-lt"/>
            </a:endParaRPr>
          </a:p>
        </p:txBody>
      </p:sp>
    </p:spTree>
    <p:extLst>
      <p:ext uri="{BB962C8B-B14F-4D97-AF65-F5344CB8AC3E}">
        <p14:creationId xmlns:p14="http://schemas.microsoft.com/office/powerpoint/2010/main" val="2710265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425450" y="1326859"/>
                <a:ext cx="8534400" cy="5118390"/>
              </a:xfrm>
            </p:spPr>
            <p:txBody>
              <a:bodyPr/>
              <a:lstStyle/>
              <a:p>
                <a:pPr>
                  <a:lnSpc>
                    <a:spcPct val="150000"/>
                  </a:lnSpc>
                  <a:spcAft>
                    <a:spcPts val="600"/>
                  </a:spcAft>
                </a:pPr>
                <a:r>
                  <a:rPr lang="en-US" sz="2000" dirty="0">
                    <a:solidFill>
                      <a:schemeClr val="tx1"/>
                    </a:solidFill>
                    <a:latin typeface="+mn-lt"/>
                  </a:rPr>
                  <a:t>2. EWMA</a:t>
                </a:r>
                <a:br>
                  <a:rPr lang="en-US" sz="2000" dirty="0">
                    <a:solidFill>
                      <a:schemeClr val="tx1"/>
                    </a:solidFill>
                    <a:latin typeface="+mn-lt"/>
                  </a:rPr>
                </a:br>
                <a:r>
                  <a:rPr lang="en-US" sz="2000" dirty="0">
                    <a:solidFill>
                      <a:schemeClr val="tx1"/>
                    </a:solidFill>
                    <a:latin typeface="+mn-lt"/>
                  </a:rPr>
                  <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𝑍</m:t>
                        </m:r>
                      </m:e>
                      <m:sub>
                        <m:r>
                          <a:rPr lang="en-US" sz="2000" i="1">
                            <a:solidFill>
                              <a:schemeClr val="tx1"/>
                            </a:solidFill>
                            <a:latin typeface="Cambria Math" panose="02040503050406030204" pitchFamily="18" charset="0"/>
                          </a:rPr>
                          <m:t>0</m:t>
                        </m:r>
                      </m:sub>
                    </m:sSub>
                    <m:r>
                      <a:rPr lang="en-US" sz="2000" i="1">
                        <a:solidFill>
                          <a:schemeClr val="tx1"/>
                        </a:solidFill>
                        <a:latin typeface="Cambria Math" panose="02040503050406030204" pitchFamily="18" charset="0"/>
                      </a:rPr>
                      <m:t>=</m:t>
                    </m:r>
                  </m:oMath>
                </a14:m>
                <a:r>
                  <a:rPr lang="en-US" sz="2000" dirty="0">
                    <a:solidFill>
                      <a:schemeClr val="tx1"/>
                    </a:solidFill>
                  </a:rPr>
                  <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sym typeface="Symbol" panose="05050102010706020507" pitchFamily="18" charset="2"/>
                          </a:rPr>
                          <m:t></m:t>
                        </m:r>
                      </m:e>
                      <m:sub>
                        <m:r>
                          <a:rPr lang="en-US" sz="2000" i="1">
                            <a:solidFill>
                              <a:schemeClr val="tx1"/>
                            </a:solidFill>
                            <a:latin typeface="Cambria Math" panose="02040503050406030204" pitchFamily="18" charset="0"/>
                          </a:rPr>
                          <m:t>0</m:t>
                        </m:r>
                      </m:sub>
                    </m:sSub>
                  </m:oMath>
                </a14:m>
                <a:r>
                  <a:rPr lang="en-US" sz="2000" dirty="0">
                    <a:solidFill>
                      <a:schemeClr val="tx1"/>
                    </a:solidFill>
                  </a:rPr>
                  <a:t> </a:t>
                </a:r>
                <a:r>
                  <a:rPr lang="en-US" sz="1800" i="1" dirty="0">
                    <a:solidFill>
                      <a:schemeClr val="tx1"/>
                    </a:solidFill>
                    <a:latin typeface="+mn-lt"/>
                  </a:rPr>
                  <a:t>(estimated)</a:t>
                </a:r>
                <a:br>
                  <a:rPr lang="en-US" sz="2000" dirty="0">
                    <a:solidFill>
                      <a:schemeClr val="tx1"/>
                    </a:solidFill>
                  </a:rPr>
                </a:br>
                <a:r>
                  <a:rPr lang="en-US" sz="2000" dirty="0">
                    <a:solidFill>
                      <a:schemeClr val="tx1"/>
                    </a:solidFill>
                    <a:latin typeface="+mn-lt"/>
                  </a:rPr>
                  <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𝑍</m:t>
                        </m:r>
                      </m:e>
                      <m:sub>
                        <m:r>
                          <a:rPr lang="en-US" sz="2000" i="1">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r>
                      <a:rPr lang="en-US" sz="2000" dirty="0">
                        <a:solidFill>
                          <a:schemeClr val="tx1"/>
                        </a:solidFill>
                        <a:latin typeface="+mn-lt"/>
                        <a:sym typeface="Symbol" panose="05050102010706020507" pitchFamily="18" charset="2"/>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latin typeface="+mn-lt"/>
                  </a:rPr>
                  <a:t>+(1-</a:t>
                </a:r>
                <a:r>
                  <a:rPr lang="en-US" sz="2000" dirty="0">
                    <a:solidFill>
                      <a:schemeClr val="tx1"/>
                    </a:solidFill>
                    <a:sym typeface="Symbol" panose="05050102010706020507" pitchFamily="18" charset="2"/>
                  </a:rPr>
                  <a:t> </a:t>
                </a:r>
                <a14:m>
                  <m:oMath xmlns:m="http://schemas.openxmlformats.org/officeDocument/2006/math">
                    <m:r>
                      <a:rPr lang="en-US" sz="2000" dirty="0">
                        <a:solidFill>
                          <a:schemeClr val="tx1"/>
                        </a:solidFill>
                        <a:latin typeface="Cambria Math" panose="02040503050406030204" pitchFamily="18" charset="0"/>
                        <a:sym typeface="Symbol" panose="05050102010706020507" pitchFamily="18" charset="2"/>
                      </a:rPr>
                      <m:t></m:t>
                    </m:r>
                  </m:oMath>
                </a14:m>
                <a:r>
                  <a:rPr lang="en-US" sz="2000" dirty="0">
                    <a:solidFill>
                      <a:schemeClr val="tx1"/>
                    </a:solidFill>
                    <a:latin typeface="+mn-lt"/>
                  </a:rPr>
                  <a:t>)</a:t>
                </a:r>
                <a:r>
                  <a:rPr lang="en-US" sz="2000" dirty="0">
                    <a:solidFill>
                      <a:schemeClr val="tx1"/>
                    </a:solidFill>
                  </a:rPr>
                  <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𝑍</m:t>
                        </m:r>
                      </m:e>
                      <m:sub>
                        <m:r>
                          <a:rPr lang="en-US" sz="2000" b="0" i="1" smtClean="0">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sub>
                    </m:sSub>
                  </m:oMath>
                </a14:m>
                <a:br>
                  <a:rPr lang="en-US" sz="2000" dirty="0">
                    <a:solidFill>
                      <a:schemeClr val="tx1"/>
                    </a:solidFill>
                    <a:latin typeface="+mn-lt"/>
                  </a:rPr>
                </a:br>
                <a:r>
                  <a:rPr lang="en-US" sz="2000" dirty="0">
                    <a:solidFill>
                      <a:schemeClr val="tx1"/>
                    </a:solidFill>
                    <a:latin typeface="+mn-lt"/>
                  </a:rPr>
                  <a:t>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𝑈𝐶𝐿</m:t>
                        </m:r>
                      </m:e>
                      <m:sub>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𝑍</m:t>
                            </m:r>
                          </m:e>
                          <m:sub>
                            <m:r>
                              <a:rPr lang="en-US" sz="2000" b="0" i="1" smtClean="0">
                                <a:solidFill>
                                  <a:schemeClr val="tx1"/>
                                </a:solidFill>
                                <a:latin typeface="Cambria Math" panose="02040503050406030204" pitchFamily="18" charset="0"/>
                              </a:rPr>
                              <m:t>𝑡</m:t>
                            </m:r>
                          </m:sub>
                        </m:sSub>
                      </m:sub>
                    </m:sSub>
                    <m:r>
                      <a:rPr lang="en-US" sz="2000" b="0" i="1" smtClean="0">
                        <a:solidFill>
                          <a:schemeClr val="tx1"/>
                        </a:solidFill>
                        <a:latin typeface="Cambria Math" panose="02040503050406030204" pitchFamily="18" charset="0"/>
                      </a:rPr>
                      <m:t>=</m:t>
                    </m:r>
                  </m:oMath>
                </a14:m>
                <a:r>
                  <a:rPr lang="en-US" sz="2000" dirty="0">
                    <a:solidFill>
                      <a:schemeClr val="tx1"/>
                    </a:solidFill>
                  </a:rPr>
                  <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sym typeface="Symbol" panose="05050102010706020507" pitchFamily="18" charset="2"/>
                          </a:rPr>
                          <m:t></m:t>
                        </m:r>
                      </m:e>
                      <m:sub>
                        <m:r>
                          <a:rPr lang="en-US" sz="2000" i="1">
                            <a:solidFill>
                              <a:schemeClr val="tx1"/>
                            </a:solidFill>
                            <a:latin typeface="Cambria Math" panose="02040503050406030204" pitchFamily="18" charset="0"/>
                          </a:rPr>
                          <m:t>0</m:t>
                        </m:r>
                      </m:sub>
                    </m:sSub>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𝐿</m:t>
                    </m:r>
                    <m:r>
                      <a:rPr lang="en-US" sz="2000" b="0" i="1" smtClean="0">
                        <a:solidFill>
                          <a:schemeClr val="tx1"/>
                        </a:solidFill>
                        <a:latin typeface="Cambria Math" panose="02040503050406030204" pitchFamily="18" charset="0"/>
                        <a:ea typeface="Cambria Math" panose="02040503050406030204" pitchFamily="18" charset="0"/>
                      </a:rPr>
                      <m:t>𝜎</m:t>
                    </m:r>
                    <m:rad>
                      <m:radPr>
                        <m:degHide m:val="on"/>
                        <m:ctrlPr>
                          <a:rPr lang="en-US" sz="2000" b="0" i="1" smtClean="0">
                            <a:solidFill>
                              <a:schemeClr val="tx1"/>
                            </a:solidFill>
                            <a:latin typeface="Cambria Math" panose="02040503050406030204" pitchFamily="18" charset="0"/>
                            <a:ea typeface="Cambria Math" panose="02040503050406030204" pitchFamily="18" charset="0"/>
                          </a:rPr>
                        </m:ctrlPr>
                      </m:radPr>
                      <m:deg/>
                      <m:e>
                        <m:f>
                          <m:fPr>
                            <m:ctrlPr>
                              <a:rPr lang="en-US" sz="2000" b="0" i="1" smtClean="0">
                                <a:solidFill>
                                  <a:schemeClr val="tx1"/>
                                </a:solidFill>
                                <a:latin typeface="Cambria Math" panose="02040503050406030204" pitchFamily="18" charset="0"/>
                                <a:ea typeface="Cambria Math" panose="02040503050406030204" pitchFamily="18" charset="0"/>
                              </a:rPr>
                            </m:ctrlPr>
                          </m:fPr>
                          <m:num>
                            <m:r>
                              <a:rPr lang="en-US" sz="2000" dirty="0">
                                <a:solidFill>
                                  <a:schemeClr val="tx1"/>
                                </a:solidFill>
                                <a:latin typeface="Cambria Math" panose="02040503050406030204" pitchFamily="18" charset="0"/>
                                <a:sym typeface="Symbol" panose="05050102010706020507" pitchFamily="18" charset="2"/>
                              </a:rPr>
                              <m:t></m:t>
                            </m:r>
                          </m:num>
                          <m:den>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m:t>
                                </m:r>
                                <m:r>
                                  <a:rPr lang="en-US" sz="2000" dirty="0">
                                    <a:solidFill>
                                      <a:schemeClr val="tx1"/>
                                    </a:solidFill>
                                    <a:latin typeface="Cambria Math" panose="02040503050406030204" pitchFamily="18" charset="0"/>
                                    <a:sym typeface="Symbol" panose="05050102010706020507" pitchFamily="18" charset="2"/>
                                  </a:rPr>
                                  <m:t></m:t>
                                </m:r>
                              </m:e>
                            </m:d>
                            <m:r>
                              <a:rPr lang="en-US" sz="2000" b="0" i="1" dirty="0" smtClean="0">
                                <a:solidFill>
                                  <a:schemeClr val="tx1"/>
                                </a:solidFill>
                                <a:latin typeface="Cambria Math" panose="02040503050406030204" pitchFamily="18" charset="0"/>
                                <a:sym typeface="Symbol" panose="05050102010706020507" pitchFamily="18" charset="2"/>
                              </a:rPr>
                              <m:t>𝑛</m:t>
                            </m:r>
                          </m:den>
                        </m:f>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r>
                          <a:rPr lang="en-US" sz="2000" b="0" i="1" smtClean="0">
                            <a:solidFill>
                              <a:schemeClr val="tx1"/>
                            </a:solidFill>
                            <a:latin typeface="Cambria Math" panose="02040503050406030204" pitchFamily="18" charset="0"/>
                            <a:ea typeface="Cambria Math" panose="02040503050406030204" pitchFamily="18" charset="0"/>
                          </a:rPr>
                          <m:t>−</m:t>
                        </m:r>
                        <m:sSup>
                          <m:sSupPr>
                            <m:ctrlPr>
                              <a:rPr lang="en-US" sz="2000" b="0" i="1" dirty="0" smtClean="0">
                                <a:solidFill>
                                  <a:schemeClr val="tx1"/>
                                </a:solidFill>
                                <a:latin typeface="Cambria Math" panose="02040503050406030204" pitchFamily="18" charset="0"/>
                                <a:sym typeface="Symbol" panose="05050102010706020507" pitchFamily="18" charset="2"/>
                              </a:rPr>
                            </m:ctrlPr>
                          </m:sSupPr>
                          <m:e>
                            <m:d>
                              <m:dPr>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1</m:t>
                                </m:r>
                                <m:r>
                                  <a:rPr lang="en-US" sz="2000" i="1">
                                    <a:solidFill>
                                      <a:schemeClr val="tx1"/>
                                    </a:solidFill>
                                    <a:latin typeface="Cambria Math" panose="02040503050406030204" pitchFamily="18" charset="0"/>
                                    <a:ea typeface="Cambria Math" panose="02040503050406030204" pitchFamily="18" charset="0"/>
                                  </a:rPr>
                                  <m:t>−</m:t>
                                </m:r>
                                <m:r>
                                  <a:rPr lang="en-US" sz="2000" dirty="0">
                                    <a:solidFill>
                                      <a:schemeClr val="tx1"/>
                                    </a:solidFill>
                                    <a:latin typeface="Cambria Math" panose="02040503050406030204" pitchFamily="18" charset="0"/>
                                    <a:sym typeface="Symbol" panose="05050102010706020507" pitchFamily="18" charset="2"/>
                                  </a:rPr>
                                  <m:t></m:t>
                                </m:r>
                              </m:e>
                            </m:d>
                          </m:e>
                          <m:sup>
                            <m:r>
                              <a:rPr lang="en-US" sz="2000" b="0" i="1" dirty="0" smtClean="0">
                                <a:solidFill>
                                  <a:schemeClr val="tx1"/>
                                </a:solidFill>
                                <a:latin typeface="Cambria Math" panose="02040503050406030204" pitchFamily="18" charset="0"/>
                                <a:sym typeface="Symbol" panose="05050102010706020507" pitchFamily="18" charset="2"/>
                              </a:rPr>
                              <m:t>2</m:t>
                            </m:r>
                            <m:r>
                              <a:rPr lang="en-US" sz="2000" b="0" i="1" dirty="0" smtClean="0">
                                <a:solidFill>
                                  <a:schemeClr val="tx1"/>
                                </a:solidFill>
                                <a:latin typeface="Cambria Math" panose="02040503050406030204" pitchFamily="18" charset="0"/>
                                <a:sym typeface="Symbol" panose="05050102010706020507" pitchFamily="18" charset="2"/>
                              </a:rPr>
                              <m:t>𝑡</m:t>
                            </m:r>
                          </m:sup>
                        </m:sSup>
                        <m:r>
                          <a:rPr lang="en-US" sz="2000" b="0" i="1" smtClean="0">
                            <a:solidFill>
                              <a:schemeClr val="tx1"/>
                            </a:solidFill>
                            <a:latin typeface="Cambria Math" panose="02040503050406030204" pitchFamily="18" charset="0"/>
                            <a:ea typeface="Cambria Math" panose="02040503050406030204" pitchFamily="18" charset="0"/>
                          </a:rPr>
                          <m:t>]</m:t>
                        </m:r>
                      </m:e>
                    </m:rad>
                  </m:oMath>
                </a14:m>
                <a:br>
                  <a:rPr lang="en-US" sz="2000" dirty="0">
                    <a:solidFill>
                      <a:schemeClr val="tx1"/>
                    </a:solidFill>
                    <a:latin typeface="+mn-lt"/>
                  </a:rPr>
                </a:br>
                <a:r>
                  <a:rPr lang="en-US" sz="2000" dirty="0">
                    <a:solidFill>
                      <a:schemeClr val="tx1"/>
                    </a:solidFill>
                    <a:latin typeface="+mn-lt"/>
                  </a:rPr>
                  <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𝐿</m:t>
                        </m:r>
                        <m:r>
                          <a:rPr lang="en-US" sz="2000" i="1">
                            <a:solidFill>
                              <a:schemeClr val="tx1"/>
                            </a:solidFill>
                            <a:latin typeface="Cambria Math" panose="02040503050406030204" pitchFamily="18" charset="0"/>
                          </a:rPr>
                          <m:t>𝐶𝐿</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𝑍</m:t>
                            </m:r>
                          </m:e>
                          <m:sub>
                            <m:r>
                              <a:rPr lang="en-US" sz="2000" i="1">
                                <a:solidFill>
                                  <a:schemeClr val="tx1"/>
                                </a:solidFill>
                                <a:latin typeface="Cambria Math" panose="02040503050406030204" pitchFamily="18" charset="0"/>
                              </a:rPr>
                              <m:t>𝑡</m:t>
                            </m:r>
                          </m:sub>
                        </m:sSub>
                      </m:sub>
                    </m:sSub>
                    <m:r>
                      <a:rPr lang="en-US" sz="2000" i="1">
                        <a:solidFill>
                          <a:schemeClr val="tx1"/>
                        </a:solidFill>
                        <a:latin typeface="Cambria Math" panose="02040503050406030204" pitchFamily="18" charset="0"/>
                      </a:rPr>
                      <m:t>=</m:t>
                    </m:r>
                  </m:oMath>
                </a14:m>
                <a:r>
                  <a:rPr lang="en-US" sz="2000" dirty="0">
                    <a:solidFill>
                      <a:schemeClr val="tx1"/>
                    </a:solidFill>
                  </a:rPr>
                  <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sym typeface="Symbol" panose="05050102010706020507" pitchFamily="18" charset="2"/>
                          </a:rPr>
                          <m:t></m:t>
                        </m:r>
                      </m:e>
                      <m:sub>
                        <m:r>
                          <a:rPr lang="en-US" sz="2000" i="1">
                            <a:solidFill>
                              <a:schemeClr val="tx1"/>
                            </a:solidFill>
                            <a:latin typeface="Cambria Math" panose="02040503050406030204" pitchFamily="18" charset="0"/>
                          </a:rPr>
                          <m:t>0</m:t>
                        </m:r>
                      </m:sub>
                    </m:sSub>
                    <m:r>
                      <a:rPr lang="en-US" sz="2000" b="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𝐿</m:t>
                    </m:r>
                    <m:r>
                      <a:rPr lang="en-US" sz="2000" i="1">
                        <a:solidFill>
                          <a:schemeClr val="tx1"/>
                        </a:solidFill>
                        <a:latin typeface="Cambria Math" panose="02040503050406030204" pitchFamily="18" charset="0"/>
                        <a:ea typeface="Cambria Math" panose="02040503050406030204" pitchFamily="18" charset="0"/>
                      </a:rPr>
                      <m:t>𝜎</m:t>
                    </m:r>
                    <m:rad>
                      <m:radPr>
                        <m:degHide m:val="on"/>
                        <m:ctrlPr>
                          <a:rPr lang="en-US" sz="2000" i="1">
                            <a:solidFill>
                              <a:schemeClr val="tx1"/>
                            </a:solidFill>
                            <a:latin typeface="Cambria Math" panose="02040503050406030204" pitchFamily="18" charset="0"/>
                            <a:ea typeface="Cambria Math" panose="02040503050406030204" pitchFamily="18" charset="0"/>
                          </a:rPr>
                        </m:ctrlPr>
                      </m:radPr>
                      <m:deg/>
                      <m:e>
                        <m:f>
                          <m:fPr>
                            <m:ctrlPr>
                              <a:rPr lang="en-US" sz="2000" i="1">
                                <a:solidFill>
                                  <a:schemeClr val="tx1"/>
                                </a:solidFill>
                                <a:latin typeface="Cambria Math" panose="02040503050406030204" pitchFamily="18" charset="0"/>
                                <a:ea typeface="Cambria Math" panose="02040503050406030204" pitchFamily="18" charset="0"/>
                              </a:rPr>
                            </m:ctrlPr>
                          </m:fPr>
                          <m:num>
                            <m:r>
                              <a:rPr lang="en-US" sz="2000" dirty="0">
                                <a:solidFill>
                                  <a:schemeClr val="tx1"/>
                                </a:solidFill>
                                <a:latin typeface="Cambria Math" panose="02040503050406030204" pitchFamily="18" charset="0"/>
                                <a:sym typeface="Symbol" panose="05050102010706020507" pitchFamily="18" charset="2"/>
                              </a:rPr>
                              <m:t></m:t>
                            </m:r>
                          </m:num>
                          <m:den>
                            <m:d>
                              <m:dPr>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2</m:t>
                                </m:r>
                                <m:r>
                                  <a:rPr lang="en-US" sz="2000" i="1">
                                    <a:solidFill>
                                      <a:schemeClr val="tx1"/>
                                    </a:solidFill>
                                    <a:latin typeface="Cambria Math" panose="02040503050406030204" pitchFamily="18" charset="0"/>
                                    <a:ea typeface="Cambria Math" panose="02040503050406030204" pitchFamily="18" charset="0"/>
                                  </a:rPr>
                                  <m:t>−</m:t>
                                </m:r>
                                <m:r>
                                  <a:rPr lang="en-US" sz="2000" dirty="0">
                                    <a:solidFill>
                                      <a:schemeClr val="tx1"/>
                                    </a:solidFill>
                                    <a:latin typeface="Cambria Math" panose="02040503050406030204" pitchFamily="18" charset="0"/>
                                    <a:sym typeface="Symbol" panose="05050102010706020507" pitchFamily="18" charset="2"/>
                                  </a:rPr>
                                  <m:t></m:t>
                                </m:r>
                              </m:e>
                            </m:d>
                            <m:r>
                              <a:rPr lang="en-US" sz="2000" i="1" dirty="0">
                                <a:solidFill>
                                  <a:schemeClr val="tx1"/>
                                </a:solidFill>
                                <a:latin typeface="Cambria Math" panose="02040503050406030204" pitchFamily="18" charset="0"/>
                                <a:sym typeface="Symbol" panose="05050102010706020507" pitchFamily="18" charset="2"/>
                              </a:rPr>
                              <m:t>𝑛</m:t>
                            </m:r>
                          </m:den>
                        </m:f>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1</m:t>
                        </m:r>
                        <m:r>
                          <a:rPr lang="en-US" sz="2000" i="1">
                            <a:solidFill>
                              <a:schemeClr val="tx1"/>
                            </a:solidFill>
                            <a:latin typeface="Cambria Math" panose="02040503050406030204" pitchFamily="18" charset="0"/>
                            <a:ea typeface="Cambria Math" panose="02040503050406030204" pitchFamily="18" charset="0"/>
                          </a:rPr>
                          <m:t>−</m:t>
                        </m:r>
                        <m:sSup>
                          <m:sSupPr>
                            <m:ctrlPr>
                              <a:rPr lang="en-US" sz="2000" i="1" dirty="0">
                                <a:solidFill>
                                  <a:schemeClr val="tx1"/>
                                </a:solidFill>
                                <a:latin typeface="Cambria Math" panose="02040503050406030204" pitchFamily="18" charset="0"/>
                                <a:sym typeface="Symbol" panose="05050102010706020507" pitchFamily="18" charset="2"/>
                              </a:rPr>
                            </m:ctrlPr>
                          </m:sSupPr>
                          <m:e>
                            <m:d>
                              <m:dPr>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1</m:t>
                                </m:r>
                                <m:r>
                                  <a:rPr lang="en-US" sz="2000" i="1">
                                    <a:solidFill>
                                      <a:schemeClr val="tx1"/>
                                    </a:solidFill>
                                    <a:latin typeface="Cambria Math" panose="02040503050406030204" pitchFamily="18" charset="0"/>
                                    <a:ea typeface="Cambria Math" panose="02040503050406030204" pitchFamily="18" charset="0"/>
                                  </a:rPr>
                                  <m:t>−</m:t>
                                </m:r>
                                <m:r>
                                  <a:rPr lang="en-US" sz="2000" dirty="0">
                                    <a:solidFill>
                                      <a:schemeClr val="tx1"/>
                                    </a:solidFill>
                                    <a:latin typeface="Cambria Math" panose="02040503050406030204" pitchFamily="18" charset="0"/>
                                    <a:sym typeface="Symbol" panose="05050102010706020507" pitchFamily="18" charset="2"/>
                                  </a:rPr>
                                  <m:t></m:t>
                                </m:r>
                              </m:e>
                            </m:d>
                          </m:e>
                          <m:sup>
                            <m:r>
                              <a:rPr lang="en-US" sz="2000" i="1" dirty="0">
                                <a:solidFill>
                                  <a:schemeClr val="tx1"/>
                                </a:solidFill>
                                <a:latin typeface="Cambria Math" panose="02040503050406030204" pitchFamily="18" charset="0"/>
                                <a:sym typeface="Symbol" panose="05050102010706020507" pitchFamily="18" charset="2"/>
                              </a:rPr>
                              <m:t>2</m:t>
                            </m:r>
                            <m:r>
                              <a:rPr lang="en-US" sz="2000" i="1" dirty="0">
                                <a:solidFill>
                                  <a:schemeClr val="tx1"/>
                                </a:solidFill>
                                <a:latin typeface="Cambria Math" panose="02040503050406030204" pitchFamily="18" charset="0"/>
                                <a:sym typeface="Symbol" panose="05050102010706020507" pitchFamily="18" charset="2"/>
                              </a:rPr>
                              <m:t>𝑡</m:t>
                            </m:r>
                          </m:sup>
                        </m:sSup>
                        <m:r>
                          <a:rPr lang="en-US" sz="2000" i="1">
                            <a:solidFill>
                              <a:schemeClr val="tx1"/>
                            </a:solidFill>
                            <a:latin typeface="Cambria Math" panose="02040503050406030204" pitchFamily="18" charset="0"/>
                            <a:ea typeface="Cambria Math" panose="02040503050406030204" pitchFamily="18" charset="0"/>
                          </a:rPr>
                          <m:t>]</m:t>
                        </m:r>
                      </m:e>
                    </m:rad>
                  </m:oMath>
                </a14:m>
                <a:br>
                  <a:rPr lang="en-US" sz="2000" dirty="0">
                    <a:solidFill>
                      <a:schemeClr val="tx1"/>
                    </a:solidFill>
                    <a:latin typeface="+mn-lt"/>
                  </a:rPr>
                </a:br>
                <a:br>
                  <a:rPr lang="en-US" sz="2000" dirty="0">
                    <a:solidFill>
                      <a:schemeClr val="tx1"/>
                    </a:solidFill>
                    <a:latin typeface="+mn-lt"/>
                  </a:rPr>
                </a:br>
                <a:r>
                  <a:rPr lang="en-US" sz="2000" dirty="0">
                    <a:solidFill>
                      <a:schemeClr val="tx1"/>
                    </a:solidFill>
                    <a:latin typeface="+mn-lt"/>
                  </a:rPr>
                  <a:t>Need to mention that after each buying signal, we reset our EWMA control chart and hold the security until we get a sell signal (To prevent short.)</a:t>
                </a:r>
                <a:br>
                  <a:rPr lang="en-US" sz="2000" dirty="0"/>
                </a:br>
                <a:br>
                  <a:rPr lang="en-US" dirty="0"/>
                </a:b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425450" y="1326859"/>
                <a:ext cx="8534400" cy="5118390"/>
              </a:xfrm>
              <a:blipFill>
                <a:blip r:embed="rId2"/>
                <a:stretch>
                  <a:fillRect l="-78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89FC005-46AA-4ADC-958C-C5B3F0C431F8}"/>
              </a:ext>
            </a:extLst>
          </p:cNvPr>
          <p:cNvSpPr txBox="1"/>
          <p:nvPr/>
        </p:nvSpPr>
        <p:spPr>
          <a:xfrm>
            <a:off x="3521115" y="618973"/>
            <a:ext cx="2092719" cy="707886"/>
          </a:xfrm>
          <a:prstGeom prst="rect">
            <a:avLst/>
          </a:prstGeom>
          <a:noFill/>
        </p:spPr>
        <p:txBody>
          <a:bodyPr wrap="square" rtlCol="0">
            <a:spAutoFit/>
          </a:bodyPr>
          <a:lstStyle/>
          <a:p>
            <a:r>
              <a:rPr lang="en-US" sz="4000" b="1" dirty="0">
                <a:latin typeface="+mn-lt"/>
              </a:rPr>
              <a:t>Methods</a:t>
            </a:r>
          </a:p>
        </p:txBody>
      </p:sp>
      <p:cxnSp>
        <p:nvCxnSpPr>
          <p:cNvPr id="7" name="Straight Connector 6">
            <a:extLst>
              <a:ext uri="{FF2B5EF4-FFF2-40B4-BE49-F238E27FC236}">
                <a16:creationId xmlns:a16="http://schemas.microsoft.com/office/drawing/2014/main" id="{07E734DF-AFF2-4D69-A8DC-EC3E93778479}"/>
              </a:ext>
              <a:ext uri="{C183D7F6-B498-43B3-948B-1728B52AA6E4}">
                <adec:decorative xmlns:adec="http://schemas.microsoft.com/office/drawing/2017/decorative" val="1"/>
              </a:ext>
            </a:extLst>
          </p:cNvPr>
          <p:cNvCxnSpPr>
            <a:cxnSpLocks/>
          </p:cNvCxnSpPr>
          <p:nvPr/>
        </p:nvCxnSpPr>
        <p:spPr>
          <a:xfrm>
            <a:off x="5798916" y="1035454"/>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B6D6825-34E5-43ED-BB19-A8B9BD477B99}"/>
              </a:ext>
              <a:ext uri="{C183D7F6-B498-43B3-948B-1728B52AA6E4}">
                <adec:decorative xmlns:adec="http://schemas.microsoft.com/office/drawing/2017/decorative" val="1"/>
              </a:ext>
            </a:extLst>
          </p:cNvPr>
          <p:cNvCxnSpPr>
            <a:cxnSpLocks/>
          </p:cNvCxnSpPr>
          <p:nvPr/>
        </p:nvCxnSpPr>
        <p:spPr>
          <a:xfrm>
            <a:off x="0" y="1035454"/>
            <a:ext cx="32702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372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1707858"/>
            <a:ext cx="8051800" cy="4578641"/>
          </a:xfrm>
        </p:spPr>
        <p:txBody>
          <a:bodyPr/>
          <a:lstStyle/>
          <a:p>
            <a:pPr>
              <a:lnSpc>
                <a:spcPct val="150000"/>
              </a:lnSpc>
              <a:spcAft>
                <a:spcPts val="600"/>
              </a:spcAft>
            </a:pPr>
            <a:r>
              <a:rPr lang="en-US" sz="1800" dirty="0">
                <a:solidFill>
                  <a:schemeClr val="tx1"/>
                </a:solidFill>
                <a:latin typeface="+mn-lt"/>
              </a:rPr>
              <a:t>Why not risk-adjusted on Cryptocurrency?</a:t>
            </a:r>
            <a:br>
              <a:rPr lang="en-US" sz="1800" dirty="0">
                <a:solidFill>
                  <a:schemeClr val="tx1"/>
                </a:solidFill>
                <a:latin typeface="+mn-lt"/>
              </a:rPr>
            </a:br>
            <a:r>
              <a:rPr lang="en-US" sz="1800" b="0" i="0" dirty="0">
                <a:solidFill>
                  <a:srgbClr val="000000"/>
                </a:solidFill>
                <a:effectLst/>
                <a:latin typeface="+mn-lt"/>
              </a:rPr>
              <a:t>Unlike cryptocurrencies, stocks are directly linked to companies under regulatory surveillance. Investors can potentially use the information on the company and industry to reduce the risk of volatility.</a:t>
            </a:r>
            <a:r>
              <a:rPr lang="en-US" sz="1800" dirty="0">
                <a:solidFill>
                  <a:schemeClr val="tx1"/>
                </a:solidFill>
                <a:latin typeface="+mn-lt"/>
              </a:rPr>
              <a:t> </a:t>
            </a:r>
            <a:br>
              <a:rPr lang="en-US" sz="1800" b="1" dirty="0">
                <a:solidFill>
                  <a:schemeClr val="tx1"/>
                </a:solidFill>
                <a:latin typeface="+mn-lt"/>
              </a:rPr>
            </a:br>
            <a:br>
              <a:rPr lang="en-US" sz="1800" b="1" dirty="0">
                <a:solidFill>
                  <a:schemeClr val="tx1"/>
                </a:solidFill>
                <a:latin typeface="+mn-lt"/>
              </a:rPr>
            </a:br>
            <a:r>
              <a:rPr lang="en-US" sz="1800" b="1" dirty="0">
                <a:solidFill>
                  <a:schemeClr val="tx1"/>
                </a:solidFill>
                <a:latin typeface="+mn-lt"/>
              </a:rPr>
              <a:t>Risk-adjusted CUSUM for stock market</a:t>
            </a:r>
            <a:br>
              <a:rPr lang="en-US" sz="1600" dirty="0">
                <a:solidFill>
                  <a:schemeClr val="tx1"/>
                </a:solidFill>
                <a:latin typeface="+mn-lt"/>
              </a:rPr>
            </a:br>
            <a:br>
              <a:rPr lang="en-US" sz="1600" dirty="0">
                <a:solidFill>
                  <a:schemeClr val="tx1"/>
                </a:solidFill>
                <a:latin typeface="+mn-lt"/>
              </a:rPr>
            </a:br>
            <a:br>
              <a:rPr lang="en-US" sz="1600" dirty="0">
                <a:solidFill>
                  <a:schemeClr val="tx1"/>
                </a:solidFill>
                <a:latin typeface="+mn-lt"/>
              </a:rPr>
            </a:br>
            <a:br>
              <a:rPr lang="en-US" sz="1600" dirty="0">
                <a:solidFill>
                  <a:schemeClr val="tx1"/>
                </a:solidFill>
                <a:latin typeface="+mn-lt"/>
              </a:rPr>
            </a:br>
            <a:r>
              <a:rPr lang="en-US" sz="1600" dirty="0">
                <a:solidFill>
                  <a:schemeClr val="tx1"/>
                </a:solidFill>
                <a:latin typeface="+mn-lt"/>
                <a:sym typeface="Wingdings" panose="05000000000000000000" pitchFamily="2" charset="2"/>
              </a:rPr>
              <a:t> </a:t>
            </a:r>
            <a:r>
              <a:rPr lang="en-US" sz="1600" b="0" i="0" dirty="0">
                <a:solidFill>
                  <a:srgbClr val="000000"/>
                </a:solidFill>
                <a:effectLst/>
                <a:latin typeface="+mn-lt"/>
              </a:rPr>
              <a:t>Adjust biomedical company stock price by industry trend to reveal the real operations performance of the company.</a:t>
            </a:r>
            <a:br>
              <a:rPr lang="en-US" sz="1600" b="0" i="0" dirty="0">
                <a:solidFill>
                  <a:srgbClr val="000000"/>
                </a:solidFill>
                <a:effectLst/>
                <a:latin typeface="+mn-lt"/>
              </a:rPr>
            </a:br>
            <a:endParaRPr lang="en-US" sz="1600" dirty="0">
              <a:latin typeface="+mn-lt"/>
            </a:endParaRPr>
          </a:p>
        </p:txBody>
      </p:sp>
      <p:sp>
        <p:nvSpPr>
          <p:cNvPr id="6" name="TextBox 5">
            <a:extLst>
              <a:ext uri="{FF2B5EF4-FFF2-40B4-BE49-F238E27FC236}">
                <a16:creationId xmlns:a16="http://schemas.microsoft.com/office/drawing/2014/main" id="{55A8F9C4-6C58-4A63-9364-1B13948D122A}"/>
              </a:ext>
            </a:extLst>
          </p:cNvPr>
          <p:cNvSpPr txBox="1"/>
          <p:nvPr/>
        </p:nvSpPr>
        <p:spPr>
          <a:xfrm>
            <a:off x="3521115" y="618973"/>
            <a:ext cx="2092719" cy="707886"/>
          </a:xfrm>
          <a:prstGeom prst="rect">
            <a:avLst/>
          </a:prstGeom>
          <a:noFill/>
        </p:spPr>
        <p:txBody>
          <a:bodyPr wrap="square" rtlCol="0">
            <a:spAutoFit/>
          </a:bodyPr>
          <a:lstStyle/>
          <a:p>
            <a:r>
              <a:rPr lang="en-US" sz="4000" b="1" dirty="0">
                <a:latin typeface="+mn-lt"/>
              </a:rPr>
              <a:t>Methods</a:t>
            </a:r>
          </a:p>
        </p:txBody>
      </p:sp>
      <p:cxnSp>
        <p:nvCxnSpPr>
          <p:cNvPr id="7" name="Straight Connector 6">
            <a:extLst>
              <a:ext uri="{FF2B5EF4-FFF2-40B4-BE49-F238E27FC236}">
                <a16:creationId xmlns:a16="http://schemas.microsoft.com/office/drawing/2014/main" id="{2824D8C8-F665-4F68-95FC-1DD37E109109}"/>
              </a:ext>
              <a:ext uri="{C183D7F6-B498-43B3-948B-1728B52AA6E4}">
                <adec:decorative xmlns:adec="http://schemas.microsoft.com/office/drawing/2017/decorative" val="1"/>
              </a:ext>
            </a:extLst>
          </p:cNvPr>
          <p:cNvCxnSpPr>
            <a:cxnSpLocks/>
          </p:cNvCxnSpPr>
          <p:nvPr/>
        </p:nvCxnSpPr>
        <p:spPr>
          <a:xfrm>
            <a:off x="5798916" y="1035454"/>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16DD36-EF1B-47C4-BABC-B4AE6E7773A2}"/>
              </a:ext>
              <a:ext uri="{C183D7F6-B498-43B3-948B-1728B52AA6E4}">
                <adec:decorative xmlns:adec="http://schemas.microsoft.com/office/drawing/2017/decorative" val="1"/>
              </a:ext>
            </a:extLst>
          </p:cNvPr>
          <p:cNvCxnSpPr>
            <a:cxnSpLocks/>
          </p:cNvCxnSpPr>
          <p:nvPr/>
        </p:nvCxnSpPr>
        <p:spPr>
          <a:xfrm>
            <a:off x="0" y="1035454"/>
            <a:ext cx="32702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EB08F4F-AA69-41B6-858B-63FCA10A99D6}"/>
              </a:ext>
            </a:extLst>
          </p:cNvPr>
          <p:cNvSpPr txBox="1"/>
          <p:nvPr/>
        </p:nvSpPr>
        <p:spPr>
          <a:xfrm>
            <a:off x="1088468" y="4441051"/>
            <a:ext cx="6958012" cy="646331"/>
          </a:xfrm>
          <a:prstGeom prst="rect">
            <a:avLst/>
          </a:prstGeom>
          <a:solidFill>
            <a:schemeClr val="accent3">
              <a:lumMod val="20000"/>
              <a:lumOff val="80000"/>
            </a:schemeClr>
          </a:solidFill>
          <a:ln w="38100">
            <a:solidFill>
              <a:srgbClr val="00529B"/>
            </a:solidFill>
          </a:ln>
        </p:spPr>
        <p:txBody>
          <a:bodyPr wrap="square">
            <a:spAutoFit/>
          </a:bodyPr>
          <a:lstStyle/>
          <a:p>
            <a:pPr algn="ctr"/>
            <a:r>
              <a:rPr lang="en-US" dirty="0">
                <a:effectLst>
                  <a:outerShdw blurRad="38100" dist="38100" dir="2700000" algn="tl">
                    <a:srgbClr val="000000">
                      <a:alpha val="43137"/>
                    </a:srgbClr>
                  </a:outerShdw>
                </a:effectLst>
                <a:latin typeface="+mn-lt"/>
              </a:rPr>
              <a:t>Linearly r</a:t>
            </a:r>
            <a:r>
              <a:rPr lang="en-US" dirty="0">
                <a:solidFill>
                  <a:schemeClr val="tx1"/>
                </a:solidFill>
                <a:effectLst>
                  <a:outerShdw blurRad="38100" dist="38100" dir="2700000" algn="tl">
                    <a:srgbClr val="000000">
                      <a:alpha val="43137"/>
                    </a:srgbClr>
                  </a:outerShdw>
                </a:effectLst>
                <a:latin typeface="+mn-lt"/>
              </a:rPr>
              <a:t>egress </a:t>
            </a:r>
            <a:r>
              <a:rPr lang="en-US" dirty="0" err="1">
                <a:solidFill>
                  <a:schemeClr val="tx1"/>
                </a:solidFill>
                <a:effectLst>
                  <a:outerShdw blurRad="38100" dist="38100" dir="2700000" algn="tl">
                    <a:srgbClr val="000000">
                      <a:alpha val="43137"/>
                    </a:srgbClr>
                  </a:outerShdw>
                </a:effectLst>
                <a:latin typeface="+mn-lt"/>
              </a:rPr>
              <a:t>BioTech</a:t>
            </a:r>
            <a:r>
              <a:rPr lang="en-US" dirty="0">
                <a:solidFill>
                  <a:schemeClr val="tx1"/>
                </a:solidFill>
                <a:effectLst>
                  <a:outerShdw blurRad="38100" dist="38100" dir="2700000" algn="tl">
                    <a:srgbClr val="000000">
                      <a:alpha val="43137"/>
                    </a:srgbClr>
                  </a:outerShdw>
                </a:effectLst>
                <a:latin typeface="+mn-lt"/>
              </a:rPr>
              <a:t> company stock on its industry indices. </a:t>
            </a:r>
            <a:br>
              <a:rPr lang="en-US" dirty="0">
                <a:solidFill>
                  <a:schemeClr val="tx1"/>
                </a:solidFill>
                <a:effectLst>
                  <a:outerShdw blurRad="38100" dist="38100" dir="2700000" algn="tl">
                    <a:srgbClr val="000000">
                      <a:alpha val="43137"/>
                    </a:srgbClr>
                  </a:outerShdw>
                </a:effectLst>
                <a:latin typeface="+mn-lt"/>
              </a:rPr>
            </a:br>
            <a:r>
              <a:rPr lang="en-US" dirty="0">
                <a:solidFill>
                  <a:schemeClr val="tx1"/>
                </a:solidFill>
                <a:effectLst>
                  <a:outerShdw blurRad="38100" dist="38100" dir="2700000" algn="tl">
                    <a:srgbClr val="000000">
                      <a:alpha val="43137"/>
                    </a:srgbClr>
                  </a:outerShdw>
                </a:effectLst>
                <a:latin typeface="+mn-lt"/>
              </a:rPr>
              <a:t>Apply CUSUM to the residuals.</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87266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799" y="1326858"/>
            <a:ext cx="8341201" cy="5175493"/>
          </a:xfrm>
        </p:spPr>
        <p:txBody>
          <a:bodyPr/>
          <a:lstStyle/>
          <a:p>
            <a:pPr>
              <a:lnSpc>
                <a:spcPct val="150000"/>
              </a:lnSpc>
              <a:spcAft>
                <a:spcPts val="600"/>
              </a:spcAft>
            </a:pPr>
            <a:br>
              <a:rPr lang="en-US" sz="2000" dirty="0">
                <a:solidFill>
                  <a:schemeClr val="tx1"/>
                </a:solidFill>
                <a:latin typeface="+mn-lt"/>
              </a:rPr>
            </a:br>
            <a:r>
              <a:rPr lang="en-US" sz="2000" dirty="0">
                <a:solidFill>
                  <a:schemeClr val="tx1"/>
                </a:solidFill>
                <a:latin typeface="+mn-lt"/>
              </a:rPr>
              <a:t> </a:t>
            </a:r>
            <a:br>
              <a:rPr lang="en-US" dirty="0"/>
            </a:br>
            <a:endParaRPr lang="en-US" dirty="0"/>
          </a:p>
        </p:txBody>
      </p:sp>
      <p:sp>
        <p:nvSpPr>
          <p:cNvPr id="4" name="TextBox 3">
            <a:extLst>
              <a:ext uri="{FF2B5EF4-FFF2-40B4-BE49-F238E27FC236}">
                <a16:creationId xmlns:a16="http://schemas.microsoft.com/office/drawing/2014/main" id="{98B59ACA-E01B-401C-AB53-EC54A0E039B7}"/>
              </a:ext>
            </a:extLst>
          </p:cNvPr>
          <p:cNvSpPr txBox="1"/>
          <p:nvPr/>
        </p:nvSpPr>
        <p:spPr>
          <a:xfrm>
            <a:off x="177798" y="1212989"/>
            <a:ext cx="8783543" cy="923330"/>
          </a:xfrm>
          <a:prstGeom prst="rect">
            <a:avLst/>
          </a:prstGeom>
          <a:noFill/>
        </p:spPr>
        <p:txBody>
          <a:bodyPr wrap="square" rtlCol="0">
            <a:spAutoFit/>
          </a:bodyPr>
          <a:lstStyle/>
          <a:p>
            <a:r>
              <a:rPr lang="en-US" dirty="0">
                <a:latin typeface="+mn-lt"/>
              </a:rPr>
              <a:t>In this project we use two data:</a:t>
            </a:r>
          </a:p>
          <a:p>
            <a:pPr marL="342900" indent="-342900">
              <a:buAutoNum type="arabicPeriod"/>
            </a:pPr>
            <a:r>
              <a:rPr lang="en-US" sz="1800" b="0" i="0" dirty="0">
                <a:solidFill>
                  <a:srgbClr val="000000"/>
                </a:solidFill>
                <a:effectLst/>
                <a:latin typeface="+mn-lt"/>
              </a:rPr>
              <a:t>Historical hourly crypto price</a:t>
            </a:r>
            <a:r>
              <a:rPr lang="en-US" dirty="0">
                <a:latin typeface="+mn-lt"/>
              </a:rPr>
              <a:t> for top 9 Coins (Ranked by market cap)+Dogecoin for six months.</a:t>
            </a:r>
          </a:p>
        </p:txBody>
      </p:sp>
      <p:pic>
        <p:nvPicPr>
          <p:cNvPr id="7" name="Picture 2">
            <a:extLst>
              <a:ext uri="{FF2B5EF4-FFF2-40B4-BE49-F238E27FC236}">
                <a16:creationId xmlns:a16="http://schemas.microsoft.com/office/drawing/2014/main" id="{6FEB08D2-823C-41A3-BEEC-ED6D9D4F5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0" y="2136319"/>
            <a:ext cx="4481828" cy="25350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181F92A6-6FF2-41B0-978C-045B8D4FD6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668" t="9720" r="26806" b="13015"/>
          <a:stretch/>
        </p:blipFill>
        <p:spPr bwMode="auto">
          <a:xfrm>
            <a:off x="6426393" y="2175532"/>
            <a:ext cx="815782" cy="8692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559BF024-628A-4194-B050-665A7AD1D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009" y="3813193"/>
            <a:ext cx="4869931" cy="2774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E2A4E23-E386-4750-9049-811E2EC51AEB}"/>
              </a:ext>
            </a:extLst>
          </p:cNvPr>
          <p:cNvSpPr txBox="1"/>
          <p:nvPr/>
        </p:nvSpPr>
        <p:spPr>
          <a:xfrm>
            <a:off x="3865409" y="641314"/>
            <a:ext cx="1290617" cy="646331"/>
          </a:xfrm>
          <a:prstGeom prst="rect">
            <a:avLst/>
          </a:prstGeom>
          <a:noFill/>
        </p:spPr>
        <p:txBody>
          <a:bodyPr wrap="square" rtlCol="0">
            <a:spAutoFit/>
          </a:bodyPr>
          <a:lstStyle/>
          <a:p>
            <a:r>
              <a:rPr lang="en-US" sz="3600" b="1" dirty="0">
                <a:latin typeface="+mn-lt"/>
              </a:rPr>
              <a:t>Data</a:t>
            </a:r>
          </a:p>
        </p:txBody>
      </p:sp>
      <p:cxnSp>
        <p:nvCxnSpPr>
          <p:cNvPr id="18" name="Straight Connector 17">
            <a:extLst>
              <a:ext uri="{FF2B5EF4-FFF2-40B4-BE49-F238E27FC236}">
                <a16:creationId xmlns:a16="http://schemas.microsoft.com/office/drawing/2014/main" id="{1B52011F-184E-4CEF-BAE4-50B7B9ADDC18}"/>
              </a:ext>
              <a:ext uri="{C183D7F6-B498-43B3-948B-1728B52AA6E4}">
                <adec:decorative xmlns:adec="http://schemas.microsoft.com/office/drawing/2017/decorative" val="1"/>
              </a:ext>
            </a:extLst>
          </p:cNvPr>
          <p:cNvCxnSpPr>
            <a:cxnSpLocks/>
          </p:cNvCxnSpPr>
          <p:nvPr/>
        </p:nvCxnSpPr>
        <p:spPr>
          <a:xfrm>
            <a:off x="5340350" y="1035454"/>
            <a:ext cx="38036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865CB7C-C25A-4BE8-ACBF-06775602DCAB}"/>
              </a:ext>
              <a:ext uri="{C183D7F6-B498-43B3-948B-1728B52AA6E4}">
                <adec:decorative xmlns:adec="http://schemas.microsoft.com/office/drawing/2017/decorative" val="1"/>
              </a:ext>
            </a:extLst>
          </p:cNvPr>
          <p:cNvCxnSpPr>
            <a:cxnSpLocks/>
          </p:cNvCxnSpPr>
          <p:nvPr/>
        </p:nvCxnSpPr>
        <p:spPr>
          <a:xfrm>
            <a:off x="0" y="1035454"/>
            <a:ext cx="34734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784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64419B-EE15-4E3C-A754-E37E9123651A}"/>
              </a:ext>
            </a:extLst>
          </p:cNvPr>
          <p:cNvSpPr txBox="1"/>
          <p:nvPr/>
        </p:nvSpPr>
        <p:spPr>
          <a:xfrm>
            <a:off x="75242" y="1213194"/>
            <a:ext cx="8870950" cy="2146742"/>
          </a:xfrm>
          <a:prstGeom prst="rect">
            <a:avLst/>
          </a:prstGeom>
          <a:noFill/>
        </p:spPr>
        <p:txBody>
          <a:bodyPr wrap="square">
            <a:spAutoFit/>
          </a:bodyPr>
          <a:lstStyle/>
          <a:p>
            <a:r>
              <a:rPr lang="en-US" dirty="0">
                <a:latin typeface="+mn-lt"/>
              </a:rPr>
              <a:t>2. Biotech Stock Market data is brought from Bloomberg:</a:t>
            </a:r>
            <a:endParaRPr lang="en-US" sz="1000" b="0" i="0" dirty="0">
              <a:solidFill>
                <a:srgbClr val="000000"/>
              </a:solidFill>
              <a:effectLst/>
              <a:latin typeface="+mn-lt"/>
            </a:endParaRPr>
          </a:p>
          <a:p>
            <a:pPr lvl="1" algn="l"/>
            <a:r>
              <a:rPr lang="en-US" sz="1050" b="0" i="0" dirty="0">
                <a:solidFill>
                  <a:srgbClr val="000000"/>
                </a:solidFill>
                <a:effectLst/>
                <a:latin typeface="+mn-lt"/>
              </a:rPr>
              <a:t>Indices</a:t>
            </a:r>
          </a:p>
          <a:p>
            <a:pPr lvl="2" algn="l"/>
            <a:r>
              <a:rPr lang="en-US" sz="1050" b="0" i="0" dirty="0">
                <a:solidFill>
                  <a:srgbClr val="000000"/>
                </a:solidFill>
                <a:effectLst/>
                <a:latin typeface="+mn-lt"/>
              </a:rPr>
              <a:t>DJI Index: Dow Jones Industrial Average. 30 prominent companies listed on stock exchanges in the United States.</a:t>
            </a:r>
          </a:p>
          <a:p>
            <a:pPr lvl="2" algn="l"/>
            <a:r>
              <a:rPr lang="en-US" sz="1050" b="0" i="0" dirty="0">
                <a:solidFill>
                  <a:srgbClr val="000000"/>
                </a:solidFill>
                <a:effectLst/>
                <a:latin typeface="+mn-lt"/>
              </a:rPr>
              <a:t>SPX Index: Standard and Poor's 500. 500 large companies listed on stock exchanges in the United States.</a:t>
            </a:r>
          </a:p>
          <a:p>
            <a:pPr lvl="2" algn="l"/>
            <a:r>
              <a:rPr lang="en-US" sz="1050" b="1" i="0" dirty="0">
                <a:solidFill>
                  <a:srgbClr val="000000"/>
                </a:solidFill>
                <a:effectLst/>
                <a:latin typeface="+mn-lt"/>
              </a:rPr>
              <a:t>NBI Index</a:t>
            </a:r>
            <a:r>
              <a:rPr lang="en-US" sz="1050" b="0" i="0" dirty="0">
                <a:solidFill>
                  <a:srgbClr val="000000"/>
                </a:solidFill>
                <a:effectLst/>
                <a:latin typeface="+mn-lt"/>
              </a:rPr>
              <a:t>: NASDAQ Biotechnology Index. 213 Biotechnology or the Pharmaceutical industry companies listed on NASDAQ.</a:t>
            </a:r>
          </a:p>
          <a:p>
            <a:pPr lvl="2" algn="l"/>
            <a:r>
              <a:rPr lang="en-US" sz="1050" b="1" i="0" dirty="0">
                <a:solidFill>
                  <a:srgbClr val="000000"/>
                </a:solidFill>
                <a:effectLst/>
                <a:latin typeface="+mn-lt"/>
              </a:rPr>
              <a:t>SPSIBI Index</a:t>
            </a:r>
            <a:r>
              <a:rPr lang="en-US" sz="1050" b="0" i="0" dirty="0">
                <a:solidFill>
                  <a:srgbClr val="000000"/>
                </a:solidFill>
                <a:effectLst/>
                <a:latin typeface="+mn-lt"/>
              </a:rPr>
              <a:t>: S&amp;P Biotechnology Select Industry Index. The biotechnology sub-industry portion of the S&amp;P Total Markets Index (S&amp;P TMI).</a:t>
            </a:r>
          </a:p>
          <a:p>
            <a:pPr lvl="1" algn="l"/>
            <a:r>
              <a:rPr lang="en-US" sz="1050" b="0" i="0" dirty="0">
                <a:solidFill>
                  <a:srgbClr val="000000"/>
                </a:solidFill>
                <a:effectLst/>
                <a:latin typeface="+mn-lt"/>
              </a:rPr>
              <a:t>US Equities</a:t>
            </a:r>
          </a:p>
          <a:p>
            <a:pPr lvl="2" algn="l"/>
            <a:r>
              <a:rPr lang="en-US" sz="1050" b="0" i="0" dirty="0">
                <a:solidFill>
                  <a:srgbClr val="000000"/>
                </a:solidFill>
                <a:effectLst/>
                <a:latin typeface="+mn-lt"/>
              </a:rPr>
              <a:t>PFE US Equity: Pfizer Inc. American multinational pharmaceutical and biotechnology corporation headquartered on 42nd Street in Manhattan, New York City.</a:t>
            </a:r>
          </a:p>
          <a:p>
            <a:pPr lvl="2" algn="l"/>
            <a:r>
              <a:rPr lang="en-US" sz="1050" b="1" i="0" dirty="0">
                <a:solidFill>
                  <a:srgbClr val="000000"/>
                </a:solidFill>
                <a:effectLst/>
                <a:latin typeface="+mn-lt"/>
              </a:rPr>
              <a:t>MRNA US Equity</a:t>
            </a:r>
            <a:r>
              <a:rPr lang="en-US" sz="1050" b="0" i="0" dirty="0">
                <a:solidFill>
                  <a:srgbClr val="000000"/>
                </a:solidFill>
                <a:effectLst/>
                <a:latin typeface="+mn-lt"/>
              </a:rPr>
              <a:t>: </a:t>
            </a:r>
            <a:r>
              <a:rPr lang="en-US" sz="1050" b="0" i="0" dirty="0" err="1">
                <a:solidFill>
                  <a:srgbClr val="000000"/>
                </a:solidFill>
                <a:effectLst/>
                <a:latin typeface="+mn-lt"/>
              </a:rPr>
              <a:t>Moderna</a:t>
            </a:r>
            <a:r>
              <a:rPr lang="en-US" sz="1050" b="0" i="0" dirty="0">
                <a:solidFill>
                  <a:srgbClr val="000000"/>
                </a:solidFill>
                <a:effectLst/>
                <a:latin typeface="+mn-lt"/>
              </a:rPr>
              <a:t> Inc. Pharmaceutical and biotechnology company based in Cambridge, Massachusetts that focuses on RNA therapeutics, primarily mRNA vaccines.</a:t>
            </a:r>
          </a:p>
          <a:p>
            <a:pPr lvl="2" algn="l"/>
            <a:r>
              <a:rPr lang="en-US" sz="1050" b="0" i="0" dirty="0">
                <a:solidFill>
                  <a:srgbClr val="000000"/>
                </a:solidFill>
                <a:effectLst/>
                <a:latin typeface="+mn-lt"/>
              </a:rPr>
              <a:t>JNJ US Equity: Johnson &amp; Johnson. Consumer Health, Pharmaceutical, and Medical Devices.</a:t>
            </a:r>
          </a:p>
        </p:txBody>
      </p:sp>
      <p:pic>
        <p:nvPicPr>
          <p:cNvPr id="6" name="Picture 2">
            <a:extLst>
              <a:ext uri="{FF2B5EF4-FFF2-40B4-BE49-F238E27FC236}">
                <a16:creationId xmlns:a16="http://schemas.microsoft.com/office/drawing/2014/main" id="{879BF3D6-6EEB-4974-9A60-6E3DD31DE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004" y="3397632"/>
            <a:ext cx="6030777" cy="34603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1BB725-D9E5-490C-9684-7EDB722F47E9}"/>
              </a:ext>
            </a:extLst>
          </p:cNvPr>
          <p:cNvSpPr txBox="1"/>
          <p:nvPr/>
        </p:nvSpPr>
        <p:spPr>
          <a:xfrm>
            <a:off x="3865409" y="529167"/>
            <a:ext cx="1290617" cy="646331"/>
          </a:xfrm>
          <a:prstGeom prst="rect">
            <a:avLst/>
          </a:prstGeom>
          <a:noFill/>
        </p:spPr>
        <p:txBody>
          <a:bodyPr wrap="square" rtlCol="0">
            <a:spAutoFit/>
          </a:bodyPr>
          <a:lstStyle/>
          <a:p>
            <a:r>
              <a:rPr lang="en-US" sz="3600" b="1" dirty="0">
                <a:latin typeface="+mn-lt"/>
              </a:rPr>
              <a:t>Data</a:t>
            </a:r>
          </a:p>
        </p:txBody>
      </p:sp>
      <p:cxnSp>
        <p:nvCxnSpPr>
          <p:cNvPr id="8" name="Straight Connector 7">
            <a:extLst>
              <a:ext uri="{FF2B5EF4-FFF2-40B4-BE49-F238E27FC236}">
                <a16:creationId xmlns:a16="http://schemas.microsoft.com/office/drawing/2014/main" id="{B80A6285-3C18-443D-A513-B1CED9CF323C}"/>
              </a:ext>
              <a:ext uri="{C183D7F6-B498-43B3-948B-1728B52AA6E4}">
                <adec:decorative xmlns:adec="http://schemas.microsoft.com/office/drawing/2017/decorative" val="1"/>
              </a:ext>
            </a:extLst>
          </p:cNvPr>
          <p:cNvCxnSpPr>
            <a:cxnSpLocks/>
          </p:cNvCxnSpPr>
          <p:nvPr/>
        </p:nvCxnSpPr>
        <p:spPr>
          <a:xfrm>
            <a:off x="5340350" y="923307"/>
            <a:ext cx="38036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DDF5D8-8FD8-4072-BA75-927E9F6E42CA}"/>
              </a:ext>
              <a:ext uri="{C183D7F6-B498-43B3-948B-1728B52AA6E4}">
                <adec:decorative xmlns:adec="http://schemas.microsoft.com/office/drawing/2017/decorative" val="1"/>
              </a:ext>
            </a:extLst>
          </p:cNvPr>
          <p:cNvCxnSpPr>
            <a:cxnSpLocks/>
          </p:cNvCxnSpPr>
          <p:nvPr/>
        </p:nvCxnSpPr>
        <p:spPr>
          <a:xfrm>
            <a:off x="0" y="923307"/>
            <a:ext cx="34734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972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50" y="1326859"/>
            <a:ext cx="7903050" cy="5118390"/>
          </a:xfrm>
        </p:spPr>
        <p:txBody>
          <a:bodyPr/>
          <a:lstStyle/>
          <a:p>
            <a:pPr>
              <a:lnSpc>
                <a:spcPct val="150000"/>
              </a:lnSpc>
              <a:spcAft>
                <a:spcPts val="600"/>
              </a:spcAft>
            </a:pPr>
            <a:br>
              <a:rPr lang="en-US" sz="2000" dirty="0">
                <a:solidFill>
                  <a:schemeClr val="tx1"/>
                </a:solidFill>
                <a:latin typeface="+mn-lt"/>
              </a:rPr>
            </a:br>
            <a:r>
              <a:rPr lang="en-US" sz="2000" dirty="0">
                <a:solidFill>
                  <a:schemeClr val="tx1"/>
                </a:solidFill>
                <a:latin typeface="+mn-lt"/>
              </a:rPr>
              <a:t> </a:t>
            </a:r>
            <a:br>
              <a:rPr lang="en-US" dirty="0"/>
            </a:br>
            <a:endParaRPr lang="en-US" dirty="0"/>
          </a:p>
        </p:txBody>
      </p:sp>
      <p:sp>
        <p:nvSpPr>
          <p:cNvPr id="4" name="TextBox 3">
            <a:extLst>
              <a:ext uri="{FF2B5EF4-FFF2-40B4-BE49-F238E27FC236}">
                <a16:creationId xmlns:a16="http://schemas.microsoft.com/office/drawing/2014/main" id="{98B59ACA-E01B-401C-AB53-EC54A0E039B7}"/>
              </a:ext>
            </a:extLst>
          </p:cNvPr>
          <p:cNvSpPr txBox="1"/>
          <p:nvPr/>
        </p:nvSpPr>
        <p:spPr>
          <a:xfrm>
            <a:off x="266700" y="1284073"/>
            <a:ext cx="8261350" cy="5632311"/>
          </a:xfrm>
          <a:prstGeom prst="rect">
            <a:avLst/>
          </a:prstGeom>
          <a:noFill/>
        </p:spPr>
        <p:txBody>
          <a:bodyPr wrap="square" rtlCol="0">
            <a:spAutoFit/>
          </a:bodyPr>
          <a:lstStyle/>
          <a:p>
            <a:r>
              <a:rPr lang="en-US" dirty="0">
                <a:latin typeface="+mn-lt"/>
              </a:rPr>
              <a:t>1. CUSUM	</a:t>
            </a:r>
          </a:p>
          <a:p>
            <a:r>
              <a:rPr lang="en-US" dirty="0">
                <a:latin typeface="+mn-lt"/>
              </a:rPr>
              <a:t>	a) Return</a:t>
            </a:r>
          </a:p>
          <a:p>
            <a:r>
              <a:rPr lang="en-US" dirty="0">
                <a:latin typeface="+mn-lt"/>
              </a:rPr>
              <a:t>		</a:t>
            </a:r>
            <a:r>
              <a:rPr lang="en-US" dirty="0" err="1">
                <a:latin typeface="+mn-lt"/>
              </a:rPr>
              <a:t>i</a:t>
            </a:r>
            <a:r>
              <a:rPr lang="en-US" dirty="0">
                <a:latin typeface="+mn-lt"/>
              </a:rPr>
              <a:t>. Montgomery CUSUM Model</a:t>
            </a:r>
          </a:p>
          <a:p>
            <a:r>
              <a:rPr lang="en-US" dirty="0">
                <a:latin typeface="+mn-lt"/>
              </a:rPr>
              <a:t>			This is the only case we compare w/wo Transaction Fees</a:t>
            </a:r>
          </a:p>
          <a:p>
            <a:r>
              <a:rPr lang="en-US" dirty="0">
                <a:latin typeface="+mn-lt"/>
              </a:rPr>
              <a:t>		ii. Literature CUSUM Model</a:t>
            </a:r>
          </a:p>
          <a:p>
            <a:r>
              <a:rPr lang="en-US" dirty="0">
                <a:latin typeface="+mn-lt"/>
              </a:rPr>
              <a:t>			</a:t>
            </a:r>
          </a:p>
          <a:p>
            <a:r>
              <a:rPr lang="en-US" dirty="0">
                <a:latin typeface="+mn-lt"/>
              </a:rPr>
              <a:t>	b) Price/Residual based CUSUM (Handle autocorrelation with ARIMA):</a:t>
            </a:r>
          </a:p>
          <a:p>
            <a:r>
              <a:rPr lang="en-US" dirty="0">
                <a:latin typeface="+mn-lt"/>
              </a:rPr>
              <a:t>		</a:t>
            </a:r>
            <a:r>
              <a:rPr lang="en-US" dirty="0" err="1">
                <a:latin typeface="+mn-lt"/>
              </a:rPr>
              <a:t>i</a:t>
            </a:r>
            <a:r>
              <a:rPr lang="en-US" dirty="0">
                <a:latin typeface="+mn-lt"/>
              </a:rPr>
              <a:t>. Montgomery CUSUM Model	</a:t>
            </a:r>
          </a:p>
          <a:p>
            <a:r>
              <a:rPr lang="en-US" dirty="0">
                <a:latin typeface="+mn-lt"/>
              </a:rPr>
              <a:t>		ii. Literature CUSUM Model</a:t>
            </a:r>
          </a:p>
          <a:p>
            <a:endParaRPr lang="en-US" dirty="0">
              <a:latin typeface="+mn-lt"/>
            </a:endParaRPr>
          </a:p>
          <a:p>
            <a:r>
              <a:rPr lang="en-US" dirty="0">
                <a:latin typeface="+mn-lt"/>
              </a:rPr>
              <a:t>2. EWMA</a:t>
            </a:r>
          </a:p>
          <a:p>
            <a:r>
              <a:rPr lang="en-US" dirty="0">
                <a:latin typeface="+mn-lt"/>
              </a:rPr>
              <a:t>	a) Return</a:t>
            </a:r>
          </a:p>
          <a:p>
            <a:r>
              <a:rPr lang="en-US" dirty="0">
                <a:latin typeface="+mn-lt"/>
              </a:rPr>
              <a:t>	b) Price/Residual based EWMA (Handle autocorrelation with ARIMA)</a:t>
            </a:r>
          </a:p>
          <a:p>
            <a:endParaRPr lang="en-US" dirty="0">
              <a:latin typeface="+mn-lt"/>
            </a:endParaRPr>
          </a:p>
          <a:p>
            <a:r>
              <a:rPr lang="en-US" dirty="0">
                <a:latin typeface="+mn-lt"/>
              </a:rPr>
              <a:t>3. Risk-adjusted CUSUM for stock market data</a:t>
            </a:r>
          </a:p>
          <a:p>
            <a:endParaRPr lang="en-US" dirty="0">
              <a:latin typeface="+mn-lt"/>
            </a:endParaRPr>
          </a:p>
          <a:p>
            <a:r>
              <a:rPr lang="en-US" dirty="0">
                <a:latin typeface="+mn-lt"/>
              </a:rPr>
              <a:t>4. Back test</a:t>
            </a:r>
          </a:p>
          <a:p>
            <a:endParaRPr lang="en-US" dirty="0">
              <a:latin typeface="+mn-lt"/>
            </a:endParaRPr>
          </a:p>
          <a:p>
            <a:r>
              <a:rPr lang="en-US" u="sng" dirty="0">
                <a:latin typeface="+mn-lt"/>
              </a:rPr>
              <a:t>To be completely realistic, Transaction Fee is considered unless stated otherwise</a:t>
            </a:r>
            <a:r>
              <a:rPr lang="en-US" dirty="0">
                <a:latin typeface="+mn-lt"/>
              </a:rPr>
              <a:t>.			</a:t>
            </a:r>
          </a:p>
        </p:txBody>
      </p:sp>
      <p:sp>
        <p:nvSpPr>
          <p:cNvPr id="13" name="TextBox 12">
            <a:extLst>
              <a:ext uri="{FF2B5EF4-FFF2-40B4-BE49-F238E27FC236}">
                <a16:creationId xmlns:a16="http://schemas.microsoft.com/office/drawing/2014/main" id="{6D62BCF4-C6B5-4996-93E8-E58DC7C54F11}"/>
              </a:ext>
            </a:extLst>
          </p:cNvPr>
          <p:cNvSpPr txBox="1"/>
          <p:nvPr/>
        </p:nvSpPr>
        <p:spPr>
          <a:xfrm>
            <a:off x="2977366" y="691294"/>
            <a:ext cx="2840018" cy="523220"/>
          </a:xfrm>
          <a:prstGeom prst="rect">
            <a:avLst/>
          </a:prstGeom>
          <a:noFill/>
        </p:spPr>
        <p:txBody>
          <a:bodyPr wrap="square" rtlCol="0">
            <a:spAutoFit/>
          </a:bodyPr>
          <a:lstStyle/>
          <a:p>
            <a:r>
              <a:rPr lang="en-US" sz="2800" b="1" dirty="0">
                <a:latin typeface="+mn-lt"/>
              </a:rPr>
              <a:t>Results Structure</a:t>
            </a:r>
          </a:p>
        </p:txBody>
      </p:sp>
      <p:cxnSp>
        <p:nvCxnSpPr>
          <p:cNvPr id="14" name="Straight Connector 13">
            <a:extLst>
              <a:ext uri="{FF2B5EF4-FFF2-40B4-BE49-F238E27FC236}">
                <a16:creationId xmlns:a16="http://schemas.microsoft.com/office/drawing/2014/main" id="{3B7568C9-9420-45EC-A3EE-A9CF409BBB24}"/>
              </a:ext>
              <a:ext uri="{C183D7F6-B498-43B3-948B-1728B52AA6E4}">
                <adec:decorative xmlns:adec="http://schemas.microsoft.com/office/drawing/2017/decorative" val="1"/>
              </a:ext>
            </a:extLst>
          </p:cNvPr>
          <p:cNvCxnSpPr>
            <a:cxnSpLocks/>
          </p:cNvCxnSpPr>
          <p:nvPr/>
        </p:nvCxnSpPr>
        <p:spPr>
          <a:xfrm>
            <a:off x="5937250" y="952904"/>
            <a:ext cx="32067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649BA2-B2D2-4C89-AEB7-F41F8C994E20}"/>
              </a:ext>
              <a:ext uri="{C183D7F6-B498-43B3-948B-1728B52AA6E4}">
                <adec:decorative xmlns:adec="http://schemas.microsoft.com/office/drawing/2017/decorative" val="1"/>
              </a:ext>
            </a:extLst>
          </p:cNvPr>
          <p:cNvCxnSpPr>
            <a:cxnSpLocks/>
          </p:cNvCxnSpPr>
          <p:nvPr/>
        </p:nvCxnSpPr>
        <p:spPr>
          <a:xfrm>
            <a:off x="0" y="952904"/>
            <a:ext cx="28067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24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BA00E29-52E7-47FB-A718-4ABD14696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6" y="2346591"/>
            <a:ext cx="3650276" cy="20349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2FAC28C-BC78-4A15-9B06-EF3FB4E62FE6}"/>
              </a:ext>
            </a:extLst>
          </p:cNvPr>
          <p:cNvPicPr>
            <a:picLocks noChangeAspect="1"/>
          </p:cNvPicPr>
          <p:nvPr/>
        </p:nvPicPr>
        <p:blipFill>
          <a:blip r:embed="rId3"/>
          <a:stretch>
            <a:fillRect/>
          </a:stretch>
        </p:blipFill>
        <p:spPr>
          <a:xfrm>
            <a:off x="946224" y="4523633"/>
            <a:ext cx="1743019" cy="1565763"/>
          </a:xfrm>
          <a:prstGeom prst="rect">
            <a:avLst/>
          </a:prstGeom>
        </p:spPr>
      </p:pic>
      <p:pic>
        <p:nvPicPr>
          <p:cNvPr id="9" name="Picture 4">
            <a:extLst>
              <a:ext uri="{FF2B5EF4-FFF2-40B4-BE49-F238E27FC236}">
                <a16:creationId xmlns:a16="http://schemas.microsoft.com/office/drawing/2014/main" id="{2CF2210E-5A04-4EC3-920C-EAA3162F76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6950" y="1004122"/>
            <a:ext cx="5384499" cy="2890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10F4616A-7F30-428E-910E-C31D1AEBC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6951" y="3927806"/>
            <a:ext cx="5384499" cy="289416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32DDA4C-3DC9-4508-8DB1-4BBD5631DAFD}"/>
              </a:ext>
            </a:extLst>
          </p:cNvPr>
          <p:cNvSpPr txBox="1"/>
          <p:nvPr/>
        </p:nvSpPr>
        <p:spPr>
          <a:xfrm>
            <a:off x="3593466" y="474603"/>
            <a:ext cx="1449368" cy="584775"/>
          </a:xfrm>
          <a:prstGeom prst="rect">
            <a:avLst/>
          </a:prstGeom>
          <a:noFill/>
        </p:spPr>
        <p:txBody>
          <a:bodyPr wrap="square" rtlCol="0">
            <a:spAutoFit/>
          </a:bodyPr>
          <a:lstStyle/>
          <a:p>
            <a:r>
              <a:rPr lang="en-US" sz="3200" b="1" dirty="0">
                <a:latin typeface="+mn-lt"/>
              </a:rPr>
              <a:t>Results</a:t>
            </a:r>
          </a:p>
        </p:txBody>
      </p:sp>
      <p:cxnSp>
        <p:nvCxnSpPr>
          <p:cNvPr id="12" name="Straight Connector 11">
            <a:extLst>
              <a:ext uri="{FF2B5EF4-FFF2-40B4-BE49-F238E27FC236}">
                <a16:creationId xmlns:a16="http://schemas.microsoft.com/office/drawing/2014/main" id="{89D3FBBE-D3C9-40E3-BEA3-8D650B82E81D}"/>
              </a:ext>
              <a:ext uri="{C183D7F6-B498-43B3-948B-1728B52AA6E4}">
                <adec:decorative xmlns:adec="http://schemas.microsoft.com/office/drawing/2017/decorative" val="1"/>
              </a:ext>
            </a:extLst>
          </p:cNvPr>
          <p:cNvCxnSpPr>
            <a:cxnSpLocks/>
          </p:cNvCxnSpPr>
          <p:nvPr/>
        </p:nvCxnSpPr>
        <p:spPr>
          <a:xfrm>
            <a:off x="5149850" y="768604"/>
            <a:ext cx="39941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77491D-C63E-448B-89CB-3DCF30070489}"/>
              </a:ext>
              <a:ext uri="{C183D7F6-B498-43B3-948B-1728B52AA6E4}">
                <adec:decorative xmlns:adec="http://schemas.microsoft.com/office/drawing/2017/decorative" val="1"/>
              </a:ext>
            </a:extLst>
          </p:cNvPr>
          <p:cNvCxnSpPr>
            <a:cxnSpLocks/>
          </p:cNvCxnSpPr>
          <p:nvPr/>
        </p:nvCxnSpPr>
        <p:spPr>
          <a:xfrm>
            <a:off x="-6769" y="768604"/>
            <a:ext cx="349322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2AC4D40-E15A-46E8-B87E-424116DAB5DA}"/>
              </a:ext>
            </a:extLst>
          </p:cNvPr>
          <p:cNvSpPr txBox="1"/>
          <p:nvPr/>
        </p:nvSpPr>
        <p:spPr>
          <a:xfrm>
            <a:off x="371098" y="1004122"/>
            <a:ext cx="2843965" cy="1200329"/>
          </a:xfrm>
          <a:prstGeom prst="rect">
            <a:avLst/>
          </a:prstGeom>
          <a:noFill/>
        </p:spPr>
        <p:txBody>
          <a:bodyPr wrap="square" rtlCol="0">
            <a:spAutoFit/>
          </a:bodyPr>
          <a:lstStyle/>
          <a:p>
            <a:r>
              <a:rPr lang="en-US" b="1" dirty="0">
                <a:latin typeface="+mn-lt"/>
              </a:rPr>
              <a:t>1-a-i. CUSUM Method</a:t>
            </a:r>
          </a:p>
          <a:p>
            <a:r>
              <a:rPr lang="en-US" b="1" dirty="0">
                <a:latin typeface="+mn-lt"/>
              </a:rPr>
              <a:t>Based on Return feature</a:t>
            </a:r>
          </a:p>
          <a:p>
            <a:r>
              <a:rPr lang="en-US" b="1" dirty="0">
                <a:latin typeface="+mn-lt"/>
              </a:rPr>
              <a:t>Montgomery model</a:t>
            </a:r>
          </a:p>
          <a:p>
            <a:r>
              <a:rPr lang="en-US" b="1" dirty="0">
                <a:latin typeface="+mn-lt"/>
              </a:rPr>
              <a:t>Without Transaction fees</a:t>
            </a:r>
          </a:p>
        </p:txBody>
      </p:sp>
    </p:spTree>
    <p:extLst>
      <p:ext uri="{BB962C8B-B14F-4D97-AF65-F5344CB8AC3E}">
        <p14:creationId xmlns:p14="http://schemas.microsoft.com/office/powerpoint/2010/main" val="3052610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541948" y="930031"/>
            <a:ext cx="8060104" cy="5293757"/>
          </a:xfrm>
          <a:prstGeom prst="rect">
            <a:avLst/>
          </a:prstGeom>
          <a:noFill/>
        </p:spPr>
        <p:txBody>
          <a:bodyPr wrap="square" rtlCol="0">
            <a:spAutoFit/>
          </a:bodyPr>
          <a:lstStyle/>
          <a:p>
            <a:pPr algn="ctr"/>
            <a:r>
              <a:rPr lang="en-US" b="1" dirty="0"/>
              <a:t>Structure of Presentation:</a:t>
            </a:r>
          </a:p>
          <a:p>
            <a:r>
              <a:rPr lang="en-US" sz="1600" dirty="0"/>
              <a:t>1. Problem </a:t>
            </a:r>
          </a:p>
          <a:p>
            <a:r>
              <a:rPr lang="en-US" sz="1600" dirty="0"/>
              <a:t>2. Literature (What has been done in this field)</a:t>
            </a:r>
          </a:p>
          <a:p>
            <a:r>
              <a:rPr lang="en-US" sz="1600" dirty="0"/>
              <a:t>3. Explanation of Methods: Explain-Justify-Necessary technical details</a:t>
            </a:r>
          </a:p>
          <a:p>
            <a:r>
              <a:rPr lang="en-US" sz="1600" dirty="0"/>
              <a:t>	return / price(Residual-based CUSUM, using ARIMA to handle autocorrelation)</a:t>
            </a:r>
          </a:p>
          <a:p>
            <a:r>
              <a:rPr lang="en-US" sz="1600" dirty="0"/>
              <a:t>	a) CUSUM</a:t>
            </a:r>
          </a:p>
          <a:p>
            <a:r>
              <a:rPr lang="en-US" sz="1600" dirty="0"/>
              <a:t>		Montgomery or literature CUSUM</a:t>
            </a:r>
          </a:p>
          <a:p>
            <a:r>
              <a:rPr lang="en-US" sz="1600" dirty="0"/>
              <a:t>	  	ii) finding best k and h for each coin using grid search</a:t>
            </a:r>
          </a:p>
          <a:p>
            <a:r>
              <a:rPr lang="en-US" sz="1600" dirty="0"/>
              <a:t>		iii) risk-adjusted CUSUM on stock price</a:t>
            </a:r>
          </a:p>
          <a:p>
            <a:r>
              <a:rPr lang="en-US" sz="1600" dirty="0"/>
              <a:t>	b) EWMA</a:t>
            </a:r>
          </a:p>
          <a:p>
            <a:r>
              <a:rPr lang="en-US" sz="1600" dirty="0"/>
              <a:t>4. Results</a:t>
            </a:r>
          </a:p>
          <a:p>
            <a:r>
              <a:rPr lang="en-US" sz="1600" dirty="0"/>
              <a:t>	Explain data/examples</a:t>
            </a:r>
          </a:p>
          <a:p>
            <a:r>
              <a:rPr lang="en-US" sz="1600" dirty="0"/>
              <a:t>	describe observed results</a:t>
            </a:r>
          </a:p>
          <a:p>
            <a:r>
              <a:rPr lang="en-US" sz="1600" dirty="0"/>
              <a:t>	Res. Back test (all profits and everything)</a:t>
            </a:r>
          </a:p>
          <a:p>
            <a:r>
              <a:rPr lang="en-US" sz="1600" dirty="0"/>
              <a:t>	Res. risk-adjusted CUSUM for stock prices</a:t>
            </a:r>
          </a:p>
          <a:p>
            <a:r>
              <a:rPr lang="en-US" sz="1600" dirty="0"/>
              <a:t>	plots and tables to compare</a:t>
            </a:r>
          </a:p>
          <a:p>
            <a:r>
              <a:rPr lang="en-US" sz="1600" dirty="0"/>
              <a:t>5. Summary of findings and insights:</a:t>
            </a:r>
          </a:p>
          <a:p>
            <a:r>
              <a:rPr lang="en-US" sz="1600" dirty="0"/>
              <a:t>	main conclusion</a:t>
            </a:r>
          </a:p>
          <a:p>
            <a:r>
              <a:rPr lang="en-US" sz="1600" dirty="0"/>
              <a:t>	strength and shortage of the applied method</a:t>
            </a:r>
          </a:p>
          <a:p>
            <a:r>
              <a:rPr lang="en-US" sz="1600" dirty="0"/>
              <a:t>	applicational insights</a:t>
            </a:r>
          </a:p>
          <a:p>
            <a:r>
              <a:rPr lang="en-US" sz="1600" dirty="0"/>
              <a:t>	recommendations</a:t>
            </a:r>
          </a:p>
        </p:txBody>
      </p:sp>
      <p:sp>
        <p:nvSpPr>
          <p:cNvPr id="3" name="TextBox 2">
            <a:extLst>
              <a:ext uri="{FF2B5EF4-FFF2-40B4-BE49-F238E27FC236}">
                <a16:creationId xmlns:a16="http://schemas.microsoft.com/office/drawing/2014/main" id="{F8A9137D-81B6-4571-BDB9-762E00F44824}"/>
              </a:ext>
            </a:extLst>
          </p:cNvPr>
          <p:cNvSpPr txBox="1"/>
          <p:nvPr/>
        </p:nvSpPr>
        <p:spPr>
          <a:xfrm>
            <a:off x="8489950" y="6426200"/>
            <a:ext cx="654050" cy="276999"/>
          </a:xfrm>
          <a:prstGeom prst="rect">
            <a:avLst/>
          </a:prstGeom>
          <a:noFill/>
        </p:spPr>
        <p:txBody>
          <a:bodyPr wrap="square" rtlCol="0">
            <a:spAutoFit/>
          </a:bodyPr>
          <a:lstStyle/>
          <a:p>
            <a:r>
              <a:rPr lang="en-US" sz="1200" dirty="0">
                <a:latin typeface="+mn-lt"/>
              </a:rPr>
              <a:t>2/29</a:t>
            </a:r>
          </a:p>
        </p:txBody>
      </p:sp>
    </p:spTree>
    <p:extLst>
      <p:ext uri="{BB962C8B-B14F-4D97-AF65-F5344CB8AC3E}">
        <p14:creationId xmlns:p14="http://schemas.microsoft.com/office/powerpoint/2010/main" val="1186564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02E17BA9-3F7E-4DDE-BA23-8AC55E71C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7" y="2660560"/>
            <a:ext cx="3393233" cy="19304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FA1BB56E-F24C-48BB-974D-247658259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6430" y="666076"/>
            <a:ext cx="5667457" cy="30423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8183D21B-1F8C-4560-A424-4284D5E9C4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3237" y="3708399"/>
            <a:ext cx="5708071" cy="30423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36B61BE-753E-44C6-90A1-3FAA8C6843D9}"/>
              </a:ext>
            </a:extLst>
          </p:cNvPr>
          <p:cNvPicPr>
            <a:picLocks noChangeAspect="1"/>
          </p:cNvPicPr>
          <p:nvPr/>
        </p:nvPicPr>
        <p:blipFill>
          <a:blip r:embed="rId6"/>
          <a:stretch>
            <a:fillRect/>
          </a:stretch>
        </p:blipFill>
        <p:spPr>
          <a:xfrm>
            <a:off x="935700" y="4854221"/>
            <a:ext cx="1628225" cy="1423988"/>
          </a:xfrm>
          <a:prstGeom prst="rect">
            <a:avLst/>
          </a:prstGeom>
        </p:spPr>
      </p:pic>
      <p:sp>
        <p:nvSpPr>
          <p:cNvPr id="15" name="TextBox 14">
            <a:extLst>
              <a:ext uri="{FF2B5EF4-FFF2-40B4-BE49-F238E27FC236}">
                <a16:creationId xmlns:a16="http://schemas.microsoft.com/office/drawing/2014/main" id="{004D6E44-C110-4AFD-8593-2418F2A4530F}"/>
              </a:ext>
            </a:extLst>
          </p:cNvPr>
          <p:cNvSpPr txBox="1"/>
          <p:nvPr/>
        </p:nvSpPr>
        <p:spPr>
          <a:xfrm>
            <a:off x="279399" y="2146112"/>
            <a:ext cx="1955800" cy="307777"/>
          </a:xfrm>
          <a:prstGeom prst="rect">
            <a:avLst/>
          </a:prstGeom>
          <a:noFill/>
        </p:spPr>
        <p:txBody>
          <a:bodyPr wrap="square">
            <a:spAutoFit/>
          </a:bodyPr>
          <a:lstStyle/>
          <a:p>
            <a:r>
              <a:rPr lang="en-US" sz="1400" dirty="0">
                <a:latin typeface="+mn-lt"/>
              </a:rPr>
              <a:t>Transaction Fee = %0.5</a:t>
            </a:r>
          </a:p>
        </p:txBody>
      </p:sp>
      <p:sp>
        <p:nvSpPr>
          <p:cNvPr id="17" name="TextBox 16">
            <a:extLst>
              <a:ext uri="{FF2B5EF4-FFF2-40B4-BE49-F238E27FC236}">
                <a16:creationId xmlns:a16="http://schemas.microsoft.com/office/drawing/2014/main" id="{B3EBA5C5-9C9B-4737-B419-B5FC5626F832}"/>
              </a:ext>
            </a:extLst>
          </p:cNvPr>
          <p:cNvSpPr txBox="1"/>
          <p:nvPr/>
        </p:nvSpPr>
        <p:spPr>
          <a:xfrm>
            <a:off x="279399" y="910166"/>
            <a:ext cx="2660651" cy="1200329"/>
          </a:xfrm>
          <a:prstGeom prst="rect">
            <a:avLst/>
          </a:prstGeom>
          <a:noFill/>
        </p:spPr>
        <p:txBody>
          <a:bodyPr wrap="square">
            <a:spAutoFit/>
          </a:bodyPr>
          <a:lstStyle/>
          <a:p>
            <a:r>
              <a:rPr lang="en-US" b="1" dirty="0">
                <a:latin typeface="+mn-lt"/>
              </a:rPr>
              <a:t>1-a-i. CUSUM Method</a:t>
            </a:r>
          </a:p>
          <a:p>
            <a:r>
              <a:rPr lang="en-US" b="1" dirty="0">
                <a:latin typeface="+mn-lt"/>
              </a:rPr>
              <a:t>Based on Return feature</a:t>
            </a:r>
          </a:p>
          <a:p>
            <a:r>
              <a:rPr lang="en-US" b="1" dirty="0">
                <a:latin typeface="+mn-lt"/>
              </a:rPr>
              <a:t>Montgomery model</a:t>
            </a:r>
          </a:p>
          <a:p>
            <a:r>
              <a:rPr lang="en-US" b="1" dirty="0">
                <a:latin typeface="+mn-lt"/>
              </a:rPr>
              <a:t>With Transaction fees</a:t>
            </a:r>
          </a:p>
        </p:txBody>
      </p:sp>
    </p:spTree>
    <p:extLst>
      <p:ext uri="{BB962C8B-B14F-4D97-AF65-F5344CB8AC3E}">
        <p14:creationId xmlns:p14="http://schemas.microsoft.com/office/powerpoint/2010/main" val="1432083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scatter chart&#10;&#10;Description automatically generated">
            <a:extLst>
              <a:ext uri="{FF2B5EF4-FFF2-40B4-BE49-F238E27FC236}">
                <a16:creationId xmlns:a16="http://schemas.microsoft.com/office/drawing/2014/main" id="{261931EB-4D44-447F-B4ED-6C6C900C60E5}"/>
              </a:ext>
            </a:extLst>
          </p:cNvPr>
          <p:cNvPicPr>
            <a:picLocks noChangeAspect="1"/>
          </p:cNvPicPr>
          <p:nvPr/>
        </p:nvPicPr>
        <p:blipFill>
          <a:blip r:embed="rId2"/>
          <a:stretch>
            <a:fillRect/>
          </a:stretch>
        </p:blipFill>
        <p:spPr>
          <a:xfrm>
            <a:off x="52032" y="2906080"/>
            <a:ext cx="3852112" cy="2167561"/>
          </a:xfrm>
          <a:prstGeom prst="rect">
            <a:avLst/>
          </a:prstGeom>
        </p:spPr>
      </p:pic>
      <p:pic>
        <p:nvPicPr>
          <p:cNvPr id="13" name="Picture 12" descr="Graphical user interface, chart, line chart&#10;&#10;Description automatically generated">
            <a:extLst>
              <a:ext uri="{FF2B5EF4-FFF2-40B4-BE49-F238E27FC236}">
                <a16:creationId xmlns:a16="http://schemas.microsoft.com/office/drawing/2014/main" id="{5E402D8C-9164-4387-865D-45E79961E211}"/>
              </a:ext>
            </a:extLst>
          </p:cNvPr>
          <p:cNvPicPr>
            <a:picLocks noChangeAspect="1"/>
          </p:cNvPicPr>
          <p:nvPr/>
        </p:nvPicPr>
        <p:blipFill>
          <a:blip r:embed="rId3"/>
          <a:stretch>
            <a:fillRect/>
          </a:stretch>
        </p:blipFill>
        <p:spPr>
          <a:xfrm>
            <a:off x="3904144" y="1247750"/>
            <a:ext cx="5239856" cy="2813202"/>
          </a:xfrm>
          <a:prstGeom prst="rect">
            <a:avLst/>
          </a:prstGeom>
        </p:spPr>
      </p:pic>
      <p:pic>
        <p:nvPicPr>
          <p:cNvPr id="15" name="Picture 14" descr="Chart&#10;&#10;Description automatically generated">
            <a:extLst>
              <a:ext uri="{FF2B5EF4-FFF2-40B4-BE49-F238E27FC236}">
                <a16:creationId xmlns:a16="http://schemas.microsoft.com/office/drawing/2014/main" id="{0C831FAB-22E2-4DBB-93B2-98570FCEEC0D}"/>
              </a:ext>
            </a:extLst>
          </p:cNvPr>
          <p:cNvPicPr>
            <a:picLocks noChangeAspect="1"/>
          </p:cNvPicPr>
          <p:nvPr/>
        </p:nvPicPr>
        <p:blipFill>
          <a:blip r:embed="rId4"/>
          <a:stretch>
            <a:fillRect/>
          </a:stretch>
        </p:blipFill>
        <p:spPr>
          <a:xfrm>
            <a:off x="3960753" y="4089400"/>
            <a:ext cx="5151500" cy="2768601"/>
          </a:xfrm>
          <a:prstGeom prst="rect">
            <a:avLst/>
          </a:prstGeom>
        </p:spPr>
      </p:pic>
      <p:sp>
        <p:nvSpPr>
          <p:cNvPr id="16" name="TextBox 15">
            <a:extLst>
              <a:ext uri="{FF2B5EF4-FFF2-40B4-BE49-F238E27FC236}">
                <a16:creationId xmlns:a16="http://schemas.microsoft.com/office/drawing/2014/main" id="{F6989C80-C02E-4F01-9D0D-2DA94A17D07A}"/>
              </a:ext>
            </a:extLst>
          </p:cNvPr>
          <p:cNvSpPr txBox="1"/>
          <p:nvPr/>
        </p:nvSpPr>
        <p:spPr>
          <a:xfrm>
            <a:off x="3846522" y="587195"/>
            <a:ext cx="1450956" cy="584775"/>
          </a:xfrm>
          <a:prstGeom prst="rect">
            <a:avLst/>
          </a:prstGeom>
          <a:noFill/>
        </p:spPr>
        <p:txBody>
          <a:bodyPr wrap="square" rtlCol="0">
            <a:spAutoFit/>
          </a:bodyPr>
          <a:lstStyle/>
          <a:p>
            <a:r>
              <a:rPr lang="en-US" sz="3200" b="1" dirty="0">
                <a:latin typeface="+mn-lt"/>
              </a:rPr>
              <a:t>Results</a:t>
            </a:r>
            <a:endParaRPr lang="en-US" sz="3600" b="1" dirty="0">
              <a:latin typeface="+mn-lt"/>
            </a:endParaRPr>
          </a:p>
        </p:txBody>
      </p:sp>
      <p:cxnSp>
        <p:nvCxnSpPr>
          <p:cNvPr id="17" name="Straight Connector 16">
            <a:extLst>
              <a:ext uri="{FF2B5EF4-FFF2-40B4-BE49-F238E27FC236}">
                <a16:creationId xmlns:a16="http://schemas.microsoft.com/office/drawing/2014/main" id="{071C07A1-688D-4833-85D7-52DDD9F355F2}"/>
              </a:ext>
              <a:ext uri="{C183D7F6-B498-43B3-948B-1728B52AA6E4}">
                <adec:decorative xmlns:adec="http://schemas.microsoft.com/office/drawing/2017/decorative" val="1"/>
              </a:ext>
            </a:extLst>
          </p:cNvPr>
          <p:cNvCxnSpPr>
            <a:cxnSpLocks/>
          </p:cNvCxnSpPr>
          <p:nvPr/>
        </p:nvCxnSpPr>
        <p:spPr>
          <a:xfrm>
            <a:off x="5530850" y="879583"/>
            <a:ext cx="36131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E2C2BB-6EFD-4325-A6DB-F7F7FFAA7890}"/>
              </a:ext>
              <a:ext uri="{C183D7F6-B498-43B3-948B-1728B52AA6E4}">
                <adec:decorative xmlns:adec="http://schemas.microsoft.com/office/drawing/2017/decorative" val="1"/>
              </a:ext>
            </a:extLst>
          </p:cNvPr>
          <p:cNvCxnSpPr>
            <a:cxnSpLocks/>
          </p:cNvCxnSpPr>
          <p:nvPr/>
        </p:nvCxnSpPr>
        <p:spPr>
          <a:xfrm>
            <a:off x="0" y="879583"/>
            <a:ext cx="35877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57159D2-C7B7-40E5-BC34-8706AF8598F6}"/>
              </a:ext>
            </a:extLst>
          </p:cNvPr>
          <p:cNvSpPr txBox="1"/>
          <p:nvPr/>
        </p:nvSpPr>
        <p:spPr>
          <a:xfrm>
            <a:off x="209550" y="1431384"/>
            <a:ext cx="2708275" cy="923330"/>
          </a:xfrm>
          <a:prstGeom prst="rect">
            <a:avLst/>
          </a:prstGeom>
          <a:noFill/>
        </p:spPr>
        <p:txBody>
          <a:bodyPr wrap="square">
            <a:spAutoFit/>
          </a:bodyPr>
          <a:lstStyle/>
          <a:p>
            <a:r>
              <a:rPr lang="en-US" b="1" dirty="0">
                <a:latin typeface="+mn-lt"/>
              </a:rPr>
              <a:t>1-a-ii. CUSUM Method</a:t>
            </a:r>
          </a:p>
          <a:p>
            <a:r>
              <a:rPr lang="en-US" b="1" dirty="0">
                <a:latin typeface="+mn-lt"/>
              </a:rPr>
              <a:t>Based on Return feature</a:t>
            </a:r>
          </a:p>
          <a:p>
            <a:r>
              <a:rPr lang="en-US" b="1" dirty="0">
                <a:latin typeface="+mn-lt"/>
              </a:rPr>
              <a:t>Literature model</a:t>
            </a:r>
          </a:p>
        </p:txBody>
      </p:sp>
    </p:spTree>
    <p:extLst>
      <p:ext uri="{BB962C8B-B14F-4D97-AF65-F5344CB8AC3E}">
        <p14:creationId xmlns:p14="http://schemas.microsoft.com/office/powerpoint/2010/main" val="2867181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63147C5-D949-457A-AF68-83EF3907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7450" y="4262035"/>
            <a:ext cx="4179138" cy="23737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BBEB869-4A83-492D-94C3-446EA86BEA0A}"/>
              </a:ext>
            </a:extLst>
          </p:cNvPr>
          <p:cNvPicPr>
            <a:picLocks noChangeAspect="1"/>
          </p:cNvPicPr>
          <p:nvPr/>
        </p:nvPicPr>
        <p:blipFill>
          <a:blip r:embed="rId3"/>
          <a:stretch>
            <a:fillRect/>
          </a:stretch>
        </p:blipFill>
        <p:spPr>
          <a:xfrm>
            <a:off x="941415" y="3028024"/>
            <a:ext cx="1510690" cy="1690687"/>
          </a:xfrm>
          <a:prstGeom prst="rect">
            <a:avLst/>
          </a:prstGeom>
        </p:spPr>
      </p:pic>
      <p:pic>
        <p:nvPicPr>
          <p:cNvPr id="9" name="Picture 4">
            <a:extLst>
              <a:ext uri="{FF2B5EF4-FFF2-40B4-BE49-F238E27FC236}">
                <a16:creationId xmlns:a16="http://schemas.microsoft.com/office/drawing/2014/main" id="{282B1FBC-86F6-4AAF-87C8-B3FA3B0904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987" y="1114134"/>
            <a:ext cx="5344264" cy="28688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47869E6-31DE-4EA3-BBD4-9FA9A1D26B76}"/>
              </a:ext>
            </a:extLst>
          </p:cNvPr>
          <p:cNvSpPr txBox="1"/>
          <p:nvPr/>
        </p:nvSpPr>
        <p:spPr>
          <a:xfrm>
            <a:off x="219592" y="938961"/>
            <a:ext cx="2954336" cy="1200329"/>
          </a:xfrm>
          <a:prstGeom prst="rect">
            <a:avLst/>
          </a:prstGeom>
          <a:noFill/>
        </p:spPr>
        <p:txBody>
          <a:bodyPr wrap="square">
            <a:spAutoFit/>
          </a:bodyPr>
          <a:lstStyle/>
          <a:p>
            <a:r>
              <a:rPr lang="en-US" b="1" dirty="0">
                <a:latin typeface="+mn-lt"/>
              </a:rPr>
              <a:t>1-b-i. CUSUM Method</a:t>
            </a:r>
          </a:p>
          <a:p>
            <a:r>
              <a:rPr lang="en-US" b="1" dirty="0">
                <a:latin typeface="+mn-lt"/>
              </a:rPr>
              <a:t>Based on Residuals feature</a:t>
            </a:r>
          </a:p>
          <a:p>
            <a:r>
              <a:rPr lang="en-US" b="1" dirty="0">
                <a:latin typeface="+mn-lt"/>
              </a:rPr>
              <a:t>(Residual Based CUSUM)</a:t>
            </a:r>
          </a:p>
          <a:p>
            <a:r>
              <a:rPr lang="en-US" b="1" dirty="0">
                <a:latin typeface="+mn-lt"/>
              </a:rPr>
              <a:t>Montgomery model</a:t>
            </a:r>
          </a:p>
        </p:txBody>
      </p:sp>
      <p:sp>
        <p:nvSpPr>
          <p:cNvPr id="14" name="TextBox 13">
            <a:extLst>
              <a:ext uri="{FF2B5EF4-FFF2-40B4-BE49-F238E27FC236}">
                <a16:creationId xmlns:a16="http://schemas.microsoft.com/office/drawing/2014/main" id="{3EA847E6-1DF0-4462-8E7B-6923FDCDAE22}"/>
              </a:ext>
            </a:extLst>
          </p:cNvPr>
          <p:cNvSpPr txBox="1"/>
          <p:nvPr/>
        </p:nvSpPr>
        <p:spPr>
          <a:xfrm>
            <a:off x="3974311" y="477296"/>
            <a:ext cx="1169978" cy="461665"/>
          </a:xfrm>
          <a:prstGeom prst="rect">
            <a:avLst/>
          </a:prstGeom>
          <a:noFill/>
        </p:spPr>
        <p:txBody>
          <a:bodyPr wrap="square" rtlCol="0">
            <a:spAutoFit/>
          </a:bodyPr>
          <a:lstStyle/>
          <a:p>
            <a:r>
              <a:rPr lang="en-US" sz="2400" b="1" dirty="0">
                <a:latin typeface="+mn-lt"/>
              </a:rPr>
              <a:t>Results</a:t>
            </a:r>
            <a:endParaRPr lang="en-US" sz="2800" b="1" dirty="0">
              <a:latin typeface="+mn-lt"/>
            </a:endParaRPr>
          </a:p>
        </p:txBody>
      </p:sp>
      <p:cxnSp>
        <p:nvCxnSpPr>
          <p:cNvPr id="15" name="Straight Connector 14">
            <a:extLst>
              <a:ext uri="{FF2B5EF4-FFF2-40B4-BE49-F238E27FC236}">
                <a16:creationId xmlns:a16="http://schemas.microsoft.com/office/drawing/2014/main" id="{F7E5CDD3-8D60-4D5A-9C86-EC7D48C7F817}"/>
              </a:ext>
              <a:ext uri="{C183D7F6-B498-43B3-948B-1728B52AA6E4}">
                <adec:decorative xmlns:adec="http://schemas.microsoft.com/office/drawing/2017/decorative" val="1"/>
              </a:ext>
            </a:extLst>
          </p:cNvPr>
          <p:cNvCxnSpPr>
            <a:cxnSpLocks/>
          </p:cNvCxnSpPr>
          <p:nvPr/>
        </p:nvCxnSpPr>
        <p:spPr>
          <a:xfrm>
            <a:off x="5530850" y="714483"/>
            <a:ext cx="36131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3549207-AD46-4512-A8D7-498987FA5807}"/>
              </a:ext>
              <a:ext uri="{C183D7F6-B498-43B3-948B-1728B52AA6E4}">
                <adec:decorative xmlns:adec="http://schemas.microsoft.com/office/drawing/2017/decorative" val="1"/>
              </a:ext>
            </a:extLst>
          </p:cNvPr>
          <p:cNvCxnSpPr>
            <a:cxnSpLocks/>
          </p:cNvCxnSpPr>
          <p:nvPr/>
        </p:nvCxnSpPr>
        <p:spPr>
          <a:xfrm>
            <a:off x="0" y="714483"/>
            <a:ext cx="35877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993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91F900B2-BEC3-43B8-A797-C76465A5DDB4}"/>
              </a:ext>
            </a:extLst>
          </p:cNvPr>
          <p:cNvPicPr>
            <a:picLocks noChangeAspect="1"/>
          </p:cNvPicPr>
          <p:nvPr/>
        </p:nvPicPr>
        <p:blipFill>
          <a:blip r:embed="rId2"/>
          <a:stretch>
            <a:fillRect/>
          </a:stretch>
        </p:blipFill>
        <p:spPr>
          <a:xfrm>
            <a:off x="-1" y="2828151"/>
            <a:ext cx="3695699" cy="2079549"/>
          </a:xfrm>
          <a:prstGeom prst="rect">
            <a:avLst/>
          </a:prstGeom>
        </p:spPr>
      </p:pic>
      <p:pic>
        <p:nvPicPr>
          <p:cNvPr id="10" name="Picture 9" descr="Graphical user interface, chart, line chart&#10;&#10;Description automatically generated">
            <a:extLst>
              <a:ext uri="{FF2B5EF4-FFF2-40B4-BE49-F238E27FC236}">
                <a16:creationId xmlns:a16="http://schemas.microsoft.com/office/drawing/2014/main" id="{A970E88C-D48B-4BCD-8568-491588712298}"/>
              </a:ext>
            </a:extLst>
          </p:cNvPr>
          <p:cNvPicPr>
            <a:picLocks noChangeAspect="1"/>
          </p:cNvPicPr>
          <p:nvPr/>
        </p:nvPicPr>
        <p:blipFill>
          <a:blip r:embed="rId3"/>
          <a:stretch>
            <a:fillRect/>
          </a:stretch>
        </p:blipFill>
        <p:spPr>
          <a:xfrm>
            <a:off x="3695700" y="1086374"/>
            <a:ext cx="5386987" cy="2892194"/>
          </a:xfrm>
          <a:prstGeom prst="rect">
            <a:avLst/>
          </a:prstGeom>
        </p:spPr>
      </p:pic>
      <p:pic>
        <p:nvPicPr>
          <p:cNvPr id="12" name="Picture 11" descr="Chart&#10;&#10;Description automatically generated">
            <a:extLst>
              <a:ext uri="{FF2B5EF4-FFF2-40B4-BE49-F238E27FC236}">
                <a16:creationId xmlns:a16="http://schemas.microsoft.com/office/drawing/2014/main" id="{414C580A-034D-4D5A-BE9C-8B618BCCBF68}"/>
              </a:ext>
            </a:extLst>
          </p:cNvPr>
          <p:cNvPicPr>
            <a:picLocks noChangeAspect="1"/>
          </p:cNvPicPr>
          <p:nvPr/>
        </p:nvPicPr>
        <p:blipFill>
          <a:blip r:embed="rId4"/>
          <a:stretch>
            <a:fillRect/>
          </a:stretch>
        </p:blipFill>
        <p:spPr>
          <a:xfrm>
            <a:off x="3821980" y="3962400"/>
            <a:ext cx="5260708" cy="2895600"/>
          </a:xfrm>
          <a:prstGeom prst="rect">
            <a:avLst/>
          </a:prstGeom>
        </p:spPr>
      </p:pic>
      <p:sp>
        <p:nvSpPr>
          <p:cNvPr id="14" name="TextBox 13">
            <a:extLst>
              <a:ext uri="{FF2B5EF4-FFF2-40B4-BE49-F238E27FC236}">
                <a16:creationId xmlns:a16="http://schemas.microsoft.com/office/drawing/2014/main" id="{280D1F79-9701-4D1D-AE4F-7E1DFDA216B7}"/>
              </a:ext>
            </a:extLst>
          </p:cNvPr>
          <p:cNvSpPr txBox="1"/>
          <p:nvPr/>
        </p:nvSpPr>
        <p:spPr>
          <a:xfrm>
            <a:off x="219592" y="1048603"/>
            <a:ext cx="2954336" cy="1200329"/>
          </a:xfrm>
          <a:prstGeom prst="rect">
            <a:avLst/>
          </a:prstGeom>
          <a:noFill/>
        </p:spPr>
        <p:txBody>
          <a:bodyPr wrap="square">
            <a:spAutoFit/>
          </a:bodyPr>
          <a:lstStyle/>
          <a:p>
            <a:r>
              <a:rPr lang="en-US" b="1" dirty="0">
                <a:latin typeface="+mn-lt"/>
              </a:rPr>
              <a:t>1-b-ii. CUSUM Method</a:t>
            </a:r>
          </a:p>
          <a:p>
            <a:r>
              <a:rPr lang="en-US" b="1" dirty="0">
                <a:latin typeface="+mn-lt"/>
              </a:rPr>
              <a:t>Based on Residuals feature</a:t>
            </a:r>
          </a:p>
          <a:p>
            <a:r>
              <a:rPr lang="en-US" b="1" dirty="0">
                <a:latin typeface="+mn-lt"/>
              </a:rPr>
              <a:t>(Residual Based CUSUM)</a:t>
            </a:r>
          </a:p>
          <a:p>
            <a:r>
              <a:rPr lang="en-US" b="1" dirty="0">
                <a:latin typeface="+mn-lt"/>
              </a:rPr>
              <a:t>Literature model</a:t>
            </a:r>
          </a:p>
        </p:txBody>
      </p:sp>
      <p:sp>
        <p:nvSpPr>
          <p:cNvPr id="15" name="TextBox 14">
            <a:extLst>
              <a:ext uri="{FF2B5EF4-FFF2-40B4-BE49-F238E27FC236}">
                <a16:creationId xmlns:a16="http://schemas.microsoft.com/office/drawing/2014/main" id="{2AFA57C8-94AA-4F43-862D-8B51F8329839}"/>
              </a:ext>
            </a:extLst>
          </p:cNvPr>
          <p:cNvSpPr txBox="1"/>
          <p:nvPr/>
        </p:nvSpPr>
        <p:spPr>
          <a:xfrm>
            <a:off x="3846522" y="498532"/>
            <a:ext cx="1450956" cy="584775"/>
          </a:xfrm>
          <a:prstGeom prst="rect">
            <a:avLst/>
          </a:prstGeom>
          <a:noFill/>
        </p:spPr>
        <p:txBody>
          <a:bodyPr wrap="square" rtlCol="0">
            <a:spAutoFit/>
          </a:bodyPr>
          <a:lstStyle/>
          <a:p>
            <a:r>
              <a:rPr lang="en-US" sz="3200" b="1" dirty="0">
                <a:latin typeface="+mn-lt"/>
              </a:rPr>
              <a:t>Results</a:t>
            </a:r>
            <a:endParaRPr lang="en-US" sz="3600" b="1" dirty="0">
              <a:latin typeface="+mn-lt"/>
            </a:endParaRPr>
          </a:p>
        </p:txBody>
      </p:sp>
      <p:cxnSp>
        <p:nvCxnSpPr>
          <p:cNvPr id="16" name="Straight Connector 15">
            <a:extLst>
              <a:ext uri="{FF2B5EF4-FFF2-40B4-BE49-F238E27FC236}">
                <a16:creationId xmlns:a16="http://schemas.microsoft.com/office/drawing/2014/main" id="{98F1E187-47B0-4BDA-ABA2-627E42C87E35}"/>
              </a:ext>
              <a:ext uri="{C183D7F6-B498-43B3-948B-1728B52AA6E4}">
                <adec:decorative xmlns:adec="http://schemas.microsoft.com/office/drawing/2017/decorative" val="1"/>
              </a:ext>
            </a:extLst>
          </p:cNvPr>
          <p:cNvCxnSpPr>
            <a:cxnSpLocks/>
          </p:cNvCxnSpPr>
          <p:nvPr/>
        </p:nvCxnSpPr>
        <p:spPr>
          <a:xfrm>
            <a:off x="5530850" y="790920"/>
            <a:ext cx="36131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5CCFF29-171B-4A96-B99B-2BEAF4F28AB7}"/>
              </a:ext>
              <a:ext uri="{C183D7F6-B498-43B3-948B-1728B52AA6E4}">
                <adec:decorative xmlns:adec="http://schemas.microsoft.com/office/drawing/2017/decorative" val="1"/>
              </a:ext>
            </a:extLst>
          </p:cNvPr>
          <p:cNvCxnSpPr>
            <a:cxnSpLocks/>
          </p:cNvCxnSpPr>
          <p:nvPr/>
        </p:nvCxnSpPr>
        <p:spPr>
          <a:xfrm>
            <a:off x="0" y="790920"/>
            <a:ext cx="35877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8436" name="Picture 4">
            <a:extLst>
              <a:ext uri="{FF2B5EF4-FFF2-40B4-BE49-F238E27FC236}">
                <a16:creationId xmlns:a16="http://schemas.microsoft.com/office/drawing/2014/main" id="{75C5F163-E04B-4526-81EB-E528216826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175" y="5090259"/>
            <a:ext cx="1619250"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748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EA8B6EB-C178-4D39-A965-F7BA88346A45}"/>
              </a:ext>
            </a:extLst>
          </p:cNvPr>
          <p:cNvPicPr>
            <a:picLocks noChangeAspect="1"/>
          </p:cNvPicPr>
          <p:nvPr/>
        </p:nvPicPr>
        <p:blipFill>
          <a:blip r:embed="rId2"/>
          <a:stretch>
            <a:fillRect/>
          </a:stretch>
        </p:blipFill>
        <p:spPr>
          <a:xfrm>
            <a:off x="3785266" y="3956045"/>
            <a:ext cx="5276183" cy="2832705"/>
          </a:xfrm>
          <a:prstGeom prst="rect">
            <a:avLst/>
          </a:prstGeom>
        </p:spPr>
      </p:pic>
      <p:pic>
        <p:nvPicPr>
          <p:cNvPr id="11" name="Picture 10" descr="Chart&#10;&#10;Description automatically generated">
            <a:extLst>
              <a:ext uri="{FF2B5EF4-FFF2-40B4-BE49-F238E27FC236}">
                <a16:creationId xmlns:a16="http://schemas.microsoft.com/office/drawing/2014/main" id="{EC55E32C-B876-47FF-9D0D-0A85D4CDC557}"/>
              </a:ext>
            </a:extLst>
          </p:cNvPr>
          <p:cNvPicPr>
            <a:picLocks noChangeAspect="1"/>
          </p:cNvPicPr>
          <p:nvPr/>
        </p:nvPicPr>
        <p:blipFill>
          <a:blip r:embed="rId3"/>
          <a:stretch>
            <a:fillRect/>
          </a:stretch>
        </p:blipFill>
        <p:spPr>
          <a:xfrm>
            <a:off x="3785266" y="1168411"/>
            <a:ext cx="5229478" cy="2787636"/>
          </a:xfrm>
          <a:prstGeom prst="rect">
            <a:avLst/>
          </a:prstGeom>
        </p:spPr>
      </p:pic>
      <p:sp>
        <p:nvSpPr>
          <p:cNvPr id="12" name="TextBox 11">
            <a:extLst>
              <a:ext uri="{FF2B5EF4-FFF2-40B4-BE49-F238E27FC236}">
                <a16:creationId xmlns:a16="http://schemas.microsoft.com/office/drawing/2014/main" id="{6E34C1A5-30DD-466E-BCED-B1475E950050}"/>
              </a:ext>
            </a:extLst>
          </p:cNvPr>
          <p:cNvSpPr txBox="1"/>
          <p:nvPr/>
        </p:nvSpPr>
        <p:spPr>
          <a:xfrm>
            <a:off x="601492" y="1868657"/>
            <a:ext cx="2927350" cy="646331"/>
          </a:xfrm>
          <a:prstGeom prst="rect">
            <a:avLst/>
          </a:prstGeom>
          <a:noFill/>
        </p:spPr>
        <p:txBody>
          <a:bodyPr wrap="square">
            <a:spAutoFit/>
          </a:bodyPr>
          <a:lstStyle/>
          <a:p>
            <a:r>
              <a:rPr lang="en-US" b="1" dirty="0">
                <a:latin typeface="+mn-lt"/>
              </a:rPr>
              <a:t>2.a) EWMA Method</a:t>
            </a:r>
          </a:p>
          <a:p>
            <a:r>
              <a:rPr lang="en-US" b="1" dirty="0">
                <a:latin typeface="+mn-lt"/>
              </a:rPr>
              <a:t>Based on Return feature</a:t>
            </a:r>
          </a:p>
        </p:txBody>
      </p:sp>
      <p:sp>
        <p:nvSpPr>
          <p:cNvPr id="13" name="TextBox 12">
            <a:extLst>
              <a:ext uri="{FF2B5EF4-FFF2-40B4-BE49-F238E27FC236}">
                <a16:creationId xmlns:a16="http://schemas.microsoft.com/office/drawing/2014/main" id="{4D11701C-602F-48DE-9669-DDE26C056FAA}"/>
              </a:ext>
            </a:extLst>
          </p:cNvPr>
          <p:cNvSpPr txBox="1"/>
          <p:nvPr/>
        </p:nvSpPr>
        <p:spPr>
          <a:xfrm>
            <a:off x="3846522" y="650932"/>
            <a:ext cx="1450956" cy="584775"/>
          </a:xfrm>
          <a:prstGeom prst="rect">
            <a:avLst/>
          </a:prstGeom>
          <a:noFill/>
        </p:spPr>
        <p:txBody>
          <a:bodyPr wrap="square" rtlCol="0">
            <a:spAutoFit/>
          </a:bodyPr>
          <a:lstStyle/>
          <a:p>
            <a:r>
              <a:rPr lang="en-US" sz="3200" b="1" dirty="0">
                <a:latin typeface="+mn-lt"/>
              </a:rPr>
              <a:t>Results</a:t>
            </a:r>
            <a:endParaRPr lang="en-US" sz="3600" b="1" dirty="0">
              <a:latin typeface="+mn-lt"/>
            </a:endParaRPr>
          </a:p>
        </p:txBody>
      </p:sp>
      <p:cxnSp>
        <p:nvCxnSpPr>
          <p:cNvPr id="14" name="Straight Connector 13">
            <a:extLst>
              <a:ext uri="{FF2B5EF4-FFF2-40B4-BE49-F238E27FC236}">
                <a16:creationId xmlns:a16="http://schemas.microsoft.com/office/drawing/2014/main" id="{D1A87C46-4A62-4C72-AC64-0C6852AD187E}"/>
              </a:ext>
              <a:ext uri="{C183D7F6-B498-43B3-948B-1728B52AA6E4}">
                <adec:decorative xmlns:adec="http://schemas.microsoft.com/office/drawing/2017/decorative" val="1"/>
              </a:ext>
            </a:extLst>
          </p:cNvPr>
          <p:cNvCxnSpPr>
            <a:cxnSpLocks/>
          </p:cNvCxnSpPr>
          <p:nvPr/>
        </p:nvCxnSpPr>
        <p:spPr>
          <a:xfrm>
            <a:off x="5530850" y="943320"/>
            <a:ext cx="36131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FA14533-1CAD-46DD-81DB-F658ABEB100A}"/>
              </a:ext>
              <a:ext uri="{C183D7F6-B498-43B3-948B-1728B52AA6E4}">
                <adec:decorative xmlns:adec="http://schemas.microsoft.com/office/drawing/2017/decorative" val="1"/>
              </a:ext>
            </a:extLst>
          </p:cNvPr>
          <p:cNvCxnSpPr>
            <a:cxnSpLocks/>
          </p:cNvCxnSpPr>
          <p:nvPr/>
        </p:nvCxnSpPr>
        <p:spPr>
          <a:xfrm>
            <a:off x="0" y="943320"/>
            <a:ext cx="35877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013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73DE43-05A5-4C24-9804-EB934A4127A1}"/>
              </a:ext>
            </a:extLst>
          </p:cNvPr>
          <p:cNvSpPr txBox="1"/>
          <p:nvPr/>
        </p:nvSpPr>
        <p:spPr>
          <a:xfrm>
            <a:off x="330200" y="1520006"/>
            <a:ext cx="3016250" cy="923330"/>
          </a:xfrm>
          <a:prstGeom prst="rect">
            <a:avLst/>
          </a:prstGeom>
          <a:noFill/>
        </p:spPr>
        <p:txBody>
          <a:bodyPr wrap="square">
            <a:spAutoFit/>
          </a:bodyPr>
          <a:lstStyle/>
          <a:p>
            <a:r>
              <a:rPr lang="en-US" b="1" dirty="0">
                <a:latin typeface="+mn-lt"/>
              </a:rPr>
              <a:t>2.b) EWMA Method</a:t>
            </a:r>
          </a:p>
          <a:p>
            <a:r>
              <a:rPr lang="en-US" b="1" dirty="0">
                <a:latin typeface="+mn-lt"/>
              </a:rPr>
              <a:t>Based on Residuals feature</a:t>
            </a:r>
          </a:p>
          <a:p>
            <a:r>
              <a:rPr lang="en-US" b="1" dirty="0">
                <a:latin typeface="+mn-lt"/>
              </a:rPr>
              <a:t>(Residual based EWMA)</a:t>
            </a:r>
          </a:p>
        </p:txBody>
      </p:sp>
      <p:pic>
        <p:nvPicPr>
          <p:cNvPr id="7" name="Picture 6" descr="Graphical user interface&#10;&#10;Description automatically generated">
            <a:extLst>
              <a:ext uri="{FF2B5EF4-FFF2-40B4-BE49-F238E27FC236}">
                <a16:creationId xmlns:a16="http://schemas.microsoft.com/office/drawing/2014/main" id="{26F70ED1-81D3-41DC-A31A-55D1E992F84C}"/>
              </a:ext>
            </a:extLst>
          </p:cNvPr>
          <p:cNvPicPr>
            <a:picLocks noChangeAspect="1"/>
          </p:cNvPicPr>
          <p:nvPr/>
        </p:nvPicPr>
        <p:blipFill>
          <a:blip r:embed="rId2"/>
          <a:stretch>
            <a:fillRect/>
          </a:stretch>
        </p:blipFill>
        <p:spPr>
          <a:xfrm>
            <a:off x="3940394" y="1219423"/>
            <a:ext cx="4978400" cy="2740212"/>
          </a:xfrm>
          <a:prstGeom prst="rect">
            <a:avLst/>
          </a:prstGeom>
        </p:spPr>
      </p:pic>
      <p:pic>
        <p:nvPicPr>
          <p:cNvPr id="9" name="Picture 8" descr="Chart&#10;&#10;Description automatically generated">
            <a:extLst>
              <a:ext uri="{FF2B5EF4-FFF2-40B4-BE49-F238E27FC236}">
                <a16:creationId xmlns:a16="http://schemas.microsoft.com/office/drawing/2014/main" id="{43E70F23-C5E3-4227-8139-A7593B5205C4}"/>
              </a:ext>
            </a:extLst>
          </p:cNvPr>
          <p:cNvPicPr>
            <a:picLocks noChangeAspect="1"/>
          </p:cNvPicPr>
          <p:nvPr/>
        </p:nvPicPr>
        <p:blipFill>
          <a:blip r:embed="rId3"/>
          <a:stretch>
            <a:fillRect/>
          </a:stretch>
        </p:blipFill>
        <p:spPr>
          <a:xfrm>
            <a:off x="3715188" y="3943351"/>
            <a:ext cx="5428812" cy="2914649"/>
          </a:xfrm>
          <a:prstGeom prst="rect">
            <a:avLst/>
          </a:prstGeom>
        </p:spPr>
      </p:pic>
      <p:sp>
        <p:nvSpPr>
          <p:cNvPr id="10" name="TextBox 9">
            <a:extLst>
              <a:ext uri="{FF2B5EF4-FFF2-40B4-BE49-F238E27FC236}">
                <a16:creationId xmlns:a16="http://schemas.microsoft.com/office/drawing/2014/main" id="{ACFAD5B7-BB08-4F1A-8579-E8C28B353DC9}"/>
              </a:ext>
            </a:extLst>
          </p:cNvPr>
          <p:cNvSpPr txBox="1"/>
          <p:nvPr/>
        </p:nvSpPr>
        <p:spPr>
          <a:xfrm>
            <a:off x="3846522" y="650932"/>
            <a:ext cx="1450956" cy="584775"/>
          </a:xfrm>
          <a:prstGeom prst="rect">
            <a:avLst/>
          </a:prstGeom>
          <a:noFill/>
        </p:spPr>
        <p:txBody>
          <a:bodyPr wrap="square" rtlCol="0">
            <a:spAutoFit/>
          </a:bodyPr>
          <a:lstStyle/>
          <a:p>
            <a:r>
              <a:rPr lang="en-US" sz="3200" b="1" dirty="0">
                <a:latin typeface="+mn-lt"/>
              </a:rPr>
              <a:t>Results</a:t>
            </a:r>
            <a:endParaRPr lang="en-US" sz="3600" b="1" dirty="0">
              <a:latin typeface="+mn-lt"/>
            </a:endParaRPr>
          </a:p>
        </p:txBody>
      </p:sp>
      <p:cxnSp>
        <p:nvCxnSpPr>
          <p:cNvPr id="11" name="Straight Connector 10">
            <a:extLst>
              <a:ext uri="{FF2B5EF4-FFF2-40B4-BE49-F238E27FC236}">
                <a16:creationId xmlns:a16="http://schemas.microsoft.com/office/drawing/2014/main" id="{C96416FE-6DB8-4E8E-8A1B-BB856DC00AF2}"/>
              </a:ext>
              <a:ext uri="{C183D7F6-B498-43B3-948B-1728B52AA6E4}">
                <adec:decorative xmlns:adec="http://schemas.microsoft.com/office/drawing/2017/decorative" val="1"/>
              </a:ext>
            </a:extLst>
          </p:cNvPr>
          <p:cNvCxnSpPr>
            <a:cxnSpLocks/>
          </p:cNvCxnSpPr>
          <p:nvPr/>
        </p:nvCxnSpPr>
        <p:spPr>
          <a:xfrm>
            <a:off x="5530850" y="943320"/>
            <a:ext cx="36131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12CAD2-2152-4D52-8D8D-52074087F84F}"/>
              </a:ext>
              <a:ext uri="{C183D7F6-B498-43B3-948B-1728B52AA6E4}">
                <adec:decorative xmlns:adec="http://schemas.microsoft.com/office/drawing/2017/decorative" val="1"/>
              </a:ext>
            </a:extLst>
          </p:cNvPr>
          <p:cNvCxnSpPr>
            <a:cxnSpLocks/>
          </p:cNvCxnSpPr>
          <p:nvPr/>
        </p:nvCxnSpPr>
        <p:spPr>
          <a:xfrm>
            <a:off x="0" y="943320"/>
            <a:ext cx="35877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369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48E07F-6709-496E-91CA-D18FEC86BCE5}"/>
              </a:ext>
            </a:extLst>
          </p:cNvPr>
          <p:cNvSpPr txBox="1"/>
          <p:nvPr/>
        </p:nvSpPr>
        <p:spPr>
          <a:xfrm>
            <a:off x="158750" y="1158101"/>
            <a:ext cx="2806700" cy="646331"/>
          </a:xfrm>
          <a:prstGeom prst="rect">
            <a:avLst/>
          </a:prstGeom>
          <a:noFill/>
        </p:spPr>
        <p:txBody>
          <a:bodyPr wrap="square" rtlCol="0">
            <a:spAutoFit/>
          </a:bodyPr>
          <a:lstStyle/>
          <a:p>
            <a:r>
              <a:rPr lang="en-US" b="1" dirty="0">
                <a:latin typeface="+mn-lt"/>
              </a:rPr>
              <a:t>3. Risk adjusted CUSUM</a:t>
            </a:r>
          </a:p>
          <a:p>
            <a:r>
              <a:rPr lang="en-US" b="1" dirty="0">
                <a:latin typeface="+mn-lt"/>
              </a:rPr>
              <a:t>Stock Market Data</a:t>
            </a:r>
          </a:p>
        </p:txBody>
      </p:sp>
      <p:pic>
        <p:nvPicPr>
          <p:cNvPr id="13314" name="Picture 2">
            <a:extLst>
              <a:ext uri="{FF2B5EF4-FFF2-40B4-BE49-F238E27FC236}">
                <a16:creationId xmlns:a16="http://schemas.microsoft.com/office/drawing/2014/main" id="{2479F059-92FC-4EAB-8A8E-8A30FEB60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98496"/>
            <a:ext cx="3846522" cy="21643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6B9F9D8-4281-4F2E-A19B-321B15BF206D}"/>
              </a:ext>
            </a:extLst>
          </p:cNvPr>
          <p:cNvPicPr>
            <a:picLocks noChangeAspect="1"/>
          </p:cNvPicPr>
          <p:nvPr/>
        </p:nvPicPr>
        <p:blipFill>
          <a:blip r:embed="rId3"/>
          <a:stretch>
            <a:fillRect/>
          </a:stretch>
        </p:blipFill>
        <p:spPr>
          <a:xfrm>
            <a:off x="1196975" y="4520550"/>
            <a:ext cx="1279525" cy="1427162"/>
          </a:xfrm>
          <a:prstGeom prst="rect">
            <a:avLst/>
          </a:prstGeom>
        </p:spPr>
      </p:pic>
      <p:pic>
        <p:nvPicPr>
          <p:cNvPr id="13316" name="Picture 4">
            <a:extLst>
              <a:ext uri="{FF2B5EF4-FFF2-40B4-BE49-F238E27FC236}">
                <a16:creationId xmlns:a16="http://schemas.microsoft.com/office/drawing/2014/main" id="{13AD6470-B472-46B4-9F57-954B461912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8826" y="1136651"/>
            <a:ext cx="5050064" cy="2762248"/>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C2A84E27-9936-470F-B4EC-9046A8DA0F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425" y="4078163"/>
            <a:ext cx="5050389" cy="27798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FD4FEA4-5C68-450B-AC4F-CC6A28B6B454}"/>
              </a:ext>
            </a:extLst>
          </p:cNvPr>
          <p:cNvSpPr txBox="1"/>
          <p:nvPr/>
        </p:nvSpPr>
        <p:spPr>
          <a:xfrm>
            <a:off x="3846522" y="568096"/>
            <a:ext cx="1450956" cy="584775"/>
          </a:xfrm>
          <a:prstGeom prst="rect">
            <a:avLst/>
          </a:prstGeom>
          <a:noFill/>
        </p:spPr>
        <p:txBody>
          <a:bodyPr wrap="square" rtlCol="0">
            <a:spAutoFit/>
          </a:bodyPr>
          <a:lstStyle/>
          <a:p>
            <a:r>
              <a:rPr lang="en-US" sz="3200" b="1" dirty="0">
                <a:latin typeface="+mn-lt"/>
              </a:rPr>
              <a:t>Results</a:t>
            </a:r>
            <a:endParaRPr lang="en-US" sz="3600" b="1" dirty="0">
              <a:latin typeface="+mn-lt"/>
            </a:endParaRPr>
          </a:p>
        </p:txBody>
      </p:sp>
      <p:cxnSp>
        <p:nvCxnSpPr>
          <p:cNvPr id="11" name="Straight Connector 10">
            <a:extLst>
              <a:ext uri="{FF2B5EF4-FFF2-40B4-BE49-F238E27FC236}">
                <a16:creationId xmlns:a16="http://schemas.microsoft.com/office/drawing/2014/main" id="{B0F5FA78-50CE-4B68-9170-AF60AF7402AA}"/>
              </a:ext>
              <a:ext uri="{C183D7F6-B498-43B3-948B-1728B52AA6E4}">
                <adec:decorative xmlns:adec="http://schemas.microsoft.com/office/drawing/2017/decorative" val="1"/>
              </a:ext>
            </a:extLst>
          </p:cNvPr>
          <p:cNvCxnSpPr>
            <a:cxnSpLocks/>
          </p:cNvCxnSpPr>
          <p:nvPr/>
        </p:nvCxnSpPr>
        <p:spPr>
          <a:xfrm>
            <a:off x="5530850" y="860484"/>
            <a:ext cx="36131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5C79FE5-0C72-4623-B02F-32CB18B38C30}"/>
              </a:ext>
              <a:ext uri="{C183D7F6-B498-43B3-948B-1728B52AA6E4}">
                <adec:decorative xmlns:adec="http://schemas.microsoft.com/office/drawing/2017/decorative" val="1"/>
              </a:ext>
            </a:extLst>
          </p:cNvPr>
          <p:cNvCxnSpPr>
            <a:cxnSpLocks/>
          </p:cNvCxnSpPr>
          <p:nvPr/>
        </p:nvCxnSpPr>
        <p:spPr>
          <a:xfrm>
            <a:off x="0" y="860484"/>
            <a:ext cx="35877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622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4D5634-3A4D-4F40-B48C-EDA5147C84FD}"/>
              </a:ext>
            </a:extLst>
          </p:cNvPr>
          <p:cNvSpPr txBox="1"/>
          <p:nvPr/>
        </p:nvSpPr>
        <p:spPr>
          <a:xfrm>
            <a:off x="22225" y="1406500"/>
            <a:ext cx="1581150" cy="369332"/>
          </a:xfrm>
          <a:prstGeom prst="rect">
            <a:avLst/>
          </a:prstGeom>
          <a:noFill/>
        </p:spPr>
        <p:txBody>
          <a:bodyPr wrap="square" rtlCol="0">
            <a:spAutoFit/>
          </a:bodyPr>
          <a:lstStyle/>
          <a:p>
            <a:r>
              <a:rPr lang="en-US" b="1" dirty="0">
                <a:latin typeface="+mn-lt"/>
              </a:rPr>
              <a:t>4. Back test:</a:t>
            </a: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FB689F42-6D38-46D3-AC01-45CEA0039969}"/>
              </a:ext>
            </a:extLst>
          </p:cNvPr>
          <p:cNvPicPr>
            <a:picLocks noChangeAspect="1"/>
          </p:cNvPicPr>
          <p:nvPr/>
        </p:nvPicPr>
        <p:blipFill>
          <a:blip r:embed="rId3"/>
          <a:stretch>
            <a:fillRect/>
          </a:stretch>
        </p:blipFill>
        <p:spPr>
          <a:xfrm>
            <a:off x="0" y="3429000"/>
            <a:ext cx="9121775" cy="2097415"/>
          </a:xfrm>
          <a:prstGeom prst="rect">
            <a:avLst/>
          </a:prstGeom>
        </p:spPr>
      </p:pic>
      <p:sp>
        <p:nvSpPr>
          <p:cNvPr id="7" name="TextBox 6">
            <a:extLst>
              <a:ext uri="{FF2B5EF4-FFF2-40B4-BE49-F238E27FC236}">
                <a16:creationId xmlns:a16="http://schemas.microsoft.com/office/drawing/2014/main" id="{C87FE184-44BC-40A8-AEB5-1493F239FE8E}"/>
              </a:ext>
            </a:extLst>
          </p:cNvPr>
          <p:cNvSpPr txBox="1"/>
          <p:nvPr/>
        </p:nvSpPr>
        <p:spPr>
          <a:xfrm>
            <a:off x="409574" y="1775832"/>
            <a:ext cx="8175625" cy="1477328"/>
          </a:xfrm>
          <a:prstGeom prst="rect">
            <a:avLst/>
          </a:prstGeom>
          <a:noFill/>
        </p:spPr>
        <p:txBody>
          <a:bodyPr wrap="square" rtlCol="0">
            <a:spAutoFit/>
          </a:bodyPr>
          <a:lstStyle/>
          <a:p>
            <a:r>
              <a:rPr lang="en-US" dirty="0">
                <a:latin typeface="+mn-lt"/>
              </a:rPr>
              <a:t>Ratio Table (ARL):</a:t>
            </a:r>
          </a:p>
          <a:p>
            <a:pPr marL="285750" indent="-285750">
              <a:buFont typeface="Arial" panose="020B0604020202020204" pitchFamily="34" charset="0"/>
              <a:buChar char="•"/>
            </a:pPr>
            <a:r>
              <a:rPr lang="en-US" dirty="0">
                <a:latin typeface="+mn-lt"/>
              </a:rPr>
              <a:t>Average Exposure Time: ARL for sell signal</a:t>
            </a:r>
          </a:p>
          <a:p>
            <a:pPr marL="285750" indent="-285750">
              <a:buFont typeface="Arial" panose="020B0604020202020204" pitchFamily="34" charset="0"/>
              <a:buChar char="•"/>
            </a:pPr>
            <a:r>
              <a:rPr lang="en-US" dirty="0">
                <a:latin typeface="+mn-lt"/>
              </a:rPr>
              <a:t>Average Waiting Time: ARL for buy signal</a:t>
            </a:r>
          </a:p>
          <a:p>
            <a:pPr marL="285750" indent="-285750">
              <a:buFont typeface="Arial" panose="020B0604020202020204" pitchFamily="34" charset="0"/>
              <a:buChar char="•"/>
            </a:pPr>
            <a:r>
              <a:rPr lang="en-US" dirty="0">
                <a:latin typeface="+mn-lt"/>
              </a:rPr>
              <a:t>Sharpe Ratio: Risk adjusted return (Extra return on holding a risky asset)</a:t>
            </a:r>
          </a:p>
          <a:p>
            <a:pPr marL="285750" indent="-285750">
              <a:buFont typeface="Arial" panose="020B0604020202020204" pitchFamily="34" charset="0"/>
              <a:buChar char="•"/>
            </a:pPr>
            <a:r>
              <a:rPr lang="en-US" dirty="0" err="1">
                <a:latin typeface="+mn-lt"/>
              </a:rPr>
              <a:t>Sortino</a:t>
            </a:r>
            <a:r>
              <a:rPr lang="en-US" dirty="0">
                <a:latin typeface="+mn-lt"/>
              </a:rPr>
              <a:t> Ratio: Downside risk adjusted return (Better indicator)</a:t>
            </a:r>
          </a:p>
        </p:txBody>
      </p:sp>
      <p:sp>
        <p:nvSpPr>
          <p:cNvPr id="16" name="TextBox 15">
            <a:extLst>
              <a:ext uri="{FF2B5EF4-FFF2-40B4-BE49-F238E27FC236}">
                <a16:creationId xmlns:a16="http://schemas.microsoft.com/office/drawing/2014/main" id="{561D6FE9-18DE-40BA-A94D-24619FD005BB}"/>
              </a:ext>
            </a:extLst>
          </p:cNvPr>
          <p:cNvSpPr txBox="1"/>
          <p:nvPr/>
        </p:nvSpPr>
        <p:spPr>
          <a:xfrm>
            <a:off x="3846522" y="568096"/>
            <a:ext cx="1450956" cy="584775"/>
          </a:xfrm>
          <a:prstGeom prst="rect">
            <a:avLst/>
          </a:prstGeom>
          <a:noFill/>
        </p:spPr>
        <p:txBody>
          <a:bodyPr wrap="square" rtlCol="0">
            <a:spAutoFit/>
          </a:bodyPr>
          <a:lstStyle/>
          <a:p>
            <a:r>
              <a:rPr lang="en-US" sz="3200" b="1" dirty="0">
                <a:latin typeface="+mn-lt"/>
              </a:rPr>
              <a:t>Results</a:t>
            </a:r>
            <a:endParaRPr lang="en-US" sz="3600" b="1" dirty="0">
              <a:latin typeface="+mn-lt"/>
            </a:endParaRPr>
          </a:p>
        </p:txBody>
      </p:sp>
      <p:cxnSp>
        <p:nvCxnSpPr>
          <p:cNvPr id="17" name="Straight Connector 16">
            <a:extLst>
              <a:ext uri="{FF2B5EF4-FFF2-40B4-BE49-F238E27FC236}">
                <a16:creationId xmlns:a16="http://schemas.microsoft.com/office/drawing/2014/main" id="{BBCD9E98-4DC6-44F4-AD1C-E019491E6E4D}"/>
              </a:ext>
              <a:ext uri="{C183D7F6-B498-43B3-948B-1728B52AA6E4}">
                <adec:decorative xmlns:adec="http://schemas.microsoft.com/office/drawing/2017/decorative" val="1"/>
              </a:ext>
            </a:extLst>
          </p:cNvPr>
          <p:cNvCxnSpPr>
            <a:cxnSpLocks/>
          </p:cNvCxnSpPr>
          <p:nvPr/>
        </p:nvCxnSpPr>
        <p:spPr>
          <a:xfrm>
            <a:off x="5530850" y="860484"/>
            <a:ext cx="36131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3206577-DF63-469E-A4AF-ABC949EC2C47}"/>
              </a:ext>
              <a:ext uri="{C183D7F6-B498-43B3-948B-1728B52AA6E4}">
                <adec:decorative xmlns:adec="http://schemas.microsoft.com/office/drawing/2017/decorative" val="1"/>
              </a:ext>
            </a:extLst>
          </p:cNvPr>
          <p:cNvCxnSpPr>
            <a:cxnSpLocks/>
          </p:cNvCxnSpPr>
          <p:nvPr/>
        </p:nvCxnSpPr>
        <p:spPr>
          <a:xfrm>
            <a:off x="0" y="860484"/>
            <a:ext cx="35877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7F9118C-12A6-4A68-A247-1888576976FD}"/>
              </a:ext>
            </a:extLst>
          </p:cNvPr>
          <p:cNvSpPr/>
          <p:nvPr/>
        </p:nvSpPr>
        <p:spPr>
          <a:xfrm>
            <a:off x="7581900" y="4248150"/>
            <a:ext cx="1422400" cy="18415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15369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4D5634-3A4D-4F40-B48C-EDA5147C84FD}"/>
              </a:ext>
            </a:extLst>
          </p:cNvPr>
          <p:cNvSpPr txBox="1"/>
          <p:nvPr/>
        </p:nvSpPr>
        <p:spPr>
          <a:xfrm>
            <a:off x="323850" y="1204926"/>
            <a:ext cx="1581150" cy="369332"/>
          </a:xfrm>
          <a:prstGeom prst="rect">
            <a:avLst/>
          </a:prstGeom>
          <a:noFill/>
        </p:spPr>
        <p:txBody>
          <a:bodyPr wrap="square" rtlCol="0">
            <a:spAutoFit/>
          </a:bodyPr>
          <a:lstStyle/>
          <a:p>
            <a:r>
              <a:rPr lang="en-US" b="1" dirty="0">
                <a:latin typeface="+mn-lt"/>
              </a:rPr>
              <a:t>4. Back test:</a:t>
            </a:r>
          </a:p>
        </p:txBody>
      </p:sp>
      <p:pic>
        <p:nvPicPr>
          <p:cNvPr id="9" name="Picture 8" descr="Chart, line chart&#10;&#10;Description automatically generated">
            <a:extLst>
              <a:ext uri="{FF2B5EF4-FFF2-40B4-BE49-F238E27FC236}">
                <a16:creationId xmlns:a16="http://schemas.microsoft.com/office/drawing/2014/main" id="{9941071E-1E9E-4B6F-908C-4E0A21E35792}"/>
              </a:ext>
            </a:extLst>
          </p:cNvPr>
          <p:cNvPicPr>
            <a:picLocks noChangeAspect="1"/>
          </p:cNvPicPr>
          <p:nvPr/>
        </p:nvPicPr>
        <p:blipFill>
          <a:blip r:embed="rId2"/>
          <a:stretch>
            <a:fillRect/>
          </a:stretch>
        </p:blipFill>
        <p:spPr>
          <a:xfrm>
            <a:off x="1114425" y="2147650"/>
            <a:ext cx="6724650" cy="4088752"/>
          </a:xfrm>
          <a:prstGeom prst="rect">
            <a:avLst/>
          </a:prstGeom>
        </p:spPr>
      </p:pic>
      <p:sp>
        <p:nvSpPr>
          <p:cNvPr id="10" name="TextBox 9">
            <a:extLst>
              <a:ext uri="{FF2B5EF4-FFF2-40B4-BE49-F238E27FC236}">
                <a16:creationId xmlns:a16="http://schemas.microsoft.com/office/drawing/2014/main" id="{A8EB7284-4D2D-4F8C-86F6-6C658AEA5C9E}"/>
              </a:ext>
            </a:extLst>
          </p:cNvPr>
          <p:cNvSpPr txBox="1"/>
          <p:nvPr/>
        </p:nvSpPr>
        <p:spPr>
          <a:xfrm>
            <a:off x="323850" y="1642278"/>
            <a:ext cx="1339850" cy="369332"/>
          </a:xfrm>
          <a:prstGeom prst="rect">
            <a:avLst/>
          </a:prstGeom>
          <a:noFill/>
        </p:spPr>
        <p:txBody>
          <a:bodyPr wrap="square" rtlCol="0">
            <a:spAutoFit/>
          </a:bodyPr>
          <a:lstStyle/>
          <a:p>
            <a:r>
              <a:rPr lang="en-US" dirty="0">
                <a:latin typeface="+mn-lt"/>
              </a:rPr>
              <a:t>Equity Plot:</a:t>
            </a:r>
          </a:p>
        </p:txBody>
      </p:sp>
      <p:sp>
        <p:nvSpPr>
          <p:cNvPr id="16" name="TextBox 15">
            <a:extLst>
              <a:ext uri="{FF2B5EF4-FFF2-40B4-BE49-F238E27FC236}">
                <a16:creationId xmlns:a16="http://schemas.microsoft.com/office/drawing/2014/main" id="{561D6FE9-18DE-40BA-A94D-24619FD005BB}"/>
              </a:ext>
            </a:extLst>
          </p:cNvPr>
          <p:cNvSpPr txBox="1"/>
          <p:nvPr/>
        </p:nvSpPr>
        <p:spPr>
          <a:xfrm>
            <a:off x="3846522" y="568096"/>
            <a:ext cx="1450956" cy="584775"/>
          </a:xfrm>
          <a:prstGeom prst="rect">
            <a:avLst/>
          </a:prstGeom>
          <a:noFill/>
        </p:spPr>
        <p:txBody>
          <a:bodyPr wrap="square" rtlCol="0">
            <a:spAutoFit/>
          </a:bodyPr>
          <a:lstStyle/>
          <a:p>
            <a:r>
              <a:rPr lang="en-US" sz="3200" b="1" dirty="0">
                <a:latin typeface="+mn-lt"/>
              </a:rPr>
              <a:t>Results</a:t>
            </a:r>
            <a:endParaRPr lang="en-US" sz="3600" b="1" dirty="0">
              <a:latin typeface="+mn-lt"/>
            </a:endParaRPr>
          </a:p>
        </p:txBody>
      </p:sp>
      <p:cxnSp>
        <p:nvCxnSpPr>
          <p:cNvPr id="17" name="Straight Connector 16">
            <a:extLst>
              <a:ext uri="{FF2B5EF4-FFF2-40B4-BE49-F238E27FC236}">
                <a16:creationId xmlns:a16="http://schemas.microsoft.com/office/drawing/2014/main" id="{BBCD9E98-4DC6-44F4-AD1C-E019491E6E4D}"/>
              </a:ext>
              <a:ext uri="{C183D7F6-B498-43B3-948B-1728B52AA6E4}">
                <adec:decorative xmlns:adec="http://schemas.microsoft.com/office/drawing/2017/decorative" val="1"/>
              </a:ext>
            </a:extLst>
          </p:cNvPr>
          <p:cNvCxnSpPr>
            <a:cxnSpLocks/>
          </p:cNvCxnSpPr>
          <p:nvPr/>
        </p:nvCxnSpPr>
        <p:spPr>
          <a:xfrm>
            <a:off x="5530850" y="860484"/>
            <a:ext cx="36131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3206577-DF63-469E-A4AF-ABC949EC2C47}"/>
              </a:ext>
              <a:ext uri="{C183D7F6-B498-43B3-948B-1728B52AA6E4}">
                <adec:decorative xmlns:adec="http://schemas.microsoft.com/office/drawing/2017/decorative" val="1"/>
              </a:ext>
            </a:extLst>
          </p:cNvPr>
          <p:cNvCxnSpPr>
            <a:cxnSpLocks/>
          </p:cNvCxnSpPr>
          <p:nvPr/>
        </p:nvCxnSpPr>
        <p:spPr>
          <a:xfrm>
            <a:off x="0" y="860484"/>
            <a:ext cx="35877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3101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4D5634-3A4D-4F40-B48C-EDA5147C84FD}"/>
              </a:ext>
            </a:extLst>
          </p:cNvPr>
          <p:cNvSpPr txBox="1"/>
          <p:nvPr/>
        </p:nvSpPr>
        <p:spPr>
          <a:xfrm>
            <a:off x="146050" y="988883"/>
            <a:ext cx="1581150" cy="369332"/>
          </a:xfrm>
          <a:prstGeom prst="rect">
            <a:avLst/>
          </a:prstGeom>
          <a:noFill/>
        </p:spPr>
        <p:txBody>
          <a:bodyPr wrap="square" rtlCol="0">
            <a:spAutoFit/>
          </a:bodyPr>
          <a:lstStyle/>
          <a:p>
            <a:r>
              <a:rPr lang="en-US" b="1" dirty="0">
                <a:latin typeface="+mn-lt"/>
              </a:rPr>
              <a:t>4. Back test:</a:t>
            </a:r>
          </a:p>
        </p:txBody>
      </p:sp>
      <p:sp>
        <p:nvSpPr>
          <p:cNvPr id="11" name="TextBox 10">
            <a:extLst>
              <a:ext uri="{FF2B5EF4-FFF2-40B4-BE49-F238E27FC236}">
                <a16:creationId xmlns:a16="http://schemas.microsoft.com/office/drawing/2014/main" id="{B9E4C291-0913-471C-9772-7171002632A5}"/>
              </a:ext>
            </a:extLst>
          </p:cNvPr>
          <p:cNvSpPr txBox="1"/>
          <p:nvPr/>
        </p:nvSpPr>
        <p:spPr>
          <a:xfrm>
            <a:off x="146050" y="1486613"/>
            <a:ext cx="2082800" cy="369332"/>
          </a:xfrm>
          <a:prstGeom prst="rect">
            <a:avLst/>
          </a:prstGeom>
          <a:noFill/>
        </p:spPr>
        <p:txBody>
          <a:bodyPr wrap="square" rtlCol="0">
            <a:spAutoFit/>
          </a:bodyPr>
          <a:lstStyle/>
          <a:p>
            <a:r>
              <a:rPr lang="en-US" dirty="0">
                <a:latin typeface="+mn-lt"/>
              </a:rPr>
              <a:t>Drawdown plot:</a:t>
            </a:r>
          </a:p>
        </p:txBody>
      </p:sp>
      <p:pic>
        <p:nvPicPr>
          <p:cNvPr id="13" name="Picture 12" descr="Chart&#10;&#10;Description automatically generated">
            <a:extLst>
              <a:ext uri="{FF2B5EF4-FFF2-40B4-BE49-F238E27FC236}">
                <a16:creationId xmlns:a16="http://schemas.microsoft.com/office/drawing/2014/main" id="{AD4BC369-590C-4BC1-B0CB-37B2134797CA}"/>
              </a:ext>
            </a:extLst>
          </p:cNvPr>
          <p:cNvPicPr>
            <a:picLocks noChangeAspect="1"/>
          </p:cNvPicPr>
          <p:nvPr/>
        </p:nvPicPr>
        <p:blipFill>
          <a:blip r:embed="rId2"/>
          <a:stretch>
            <a:fillRect/>
          </a:stretch>
        </p:blipFill>
        <p:spPr>
          <a:xfrm>
            <a:off x="936625" y="1890062"/>
            <a:ext cx="6776256" cy="4107454"/>
          </a:xfrm>
          <a:prstGeom prst="rect">
            <a:avLst/>
          </a:prstGeom>
        </p:spPr>
      </p:pic>
      <p:sp>
        <p:nvSpPr>
          <p:cNvPr id="15" name="TextBox 14">
            <a:extLst>
              <a:ext uri="{FF2B5EF4-FFF2-40B4-BE49-F238E27FC236}">
                <a16:creationId xmlns:a16="http://schemas.microsoft.com/office/drawing/2014/main" id="{99607DAE-94C8-4768-90D9-DC6387E6234D}"/>
              </a:ext>
            </a:extLst>
          </p:cNvPr>
          <p:cNvSpPr txBox="1"/>
          <p:nvPr/>
        </p:nvSpPr>
        <p:spPr>
          <a:xfrm>
            <a:off x="482602" y="6110423"/>
            <a:ext cx="8020048" cy="307777"/>
          </a:xfrm>
          <a:prstGeom prst="rect">
            <a:avLst/>
          </a:prstGeom>
          <a:noFill/>
        </p:spPr>
        <p:txBody>
          <a:bodyPr wrap="square">
            <a:spAutoFit/>
          </a:bodyPr>
          <a:lstStyle/>
          <a:p>
            <a:r>
              <a:rPr lang="en-US" sz="1400" b="0" i="0" dirty="0">
                <a:solidFill>
                  <a:srgbClr val="000000"/>
                </a:solidFill>
                <a:effectLst/>
                <a:latin typeface="+mn-lt"/>
                <a:sym typeface="Wingdings" panose="05000000000000000000" pitchFamily="2" charset="2"/>
              </a:rPr>
              <a:t> </a:t>
            </a:r>
            <a:r>
              <a:rPr lang="en-US" sz="1400" b="0" i="0" dirty="0">
                <a:solidFill>
                  <a:srgbClr val="000000"/>
                </a:solidFill>
                <a:effectLst/>
                <a:latin typeface="+mn-lt"/>
              </a:rPr>
              <a:t>Return CUSUM (No Fee) and Return CUSUM (Yi et al. 2006) has better performance for risk-avoiders.</a:t>
            </a:r>
            <a:endParaRPr lang="en-US" sz="1400" dirty="0">
              <a:latin typeface="+mn-lt"/>
            </a:endParaRPr>
          </a:p>
        </p:txBody>
      </p:sp>
      <p:sp>
        <p:nvSpPr>
          <p:cNvPr id="16" name="TextBox 15">
            <a:extLst>
              <a:ext uri="{FF2B5EF4-FFF2-40B4-BE49-F238E27FC236}">
                <a16:creationId xmlns:a16="http://schemas.microsoft.com/office/drawing/2014/main" id="{561D6FE9-18DE-40BA-A94D-24619FD005BB}"/>
              </a:ext>
            </a:extLst>
          </p:cNvPr>
          <p:cNvSpPr txBox="1"/>
          <p:nvPr/>
        </p:nvSpPr>
        <p:spPr>
          <a:xfrm>
            <a:off x="3846522" y="568096"/>
            <a:ext cx="1450956" cy="584775"/>
          </a:xfrm>
          <a:prstGeom prst="rect">
            <a:avLst/>
          </a:prstGeom>
          <a:noFill/>
        </p:spPr>
        <p:txBody>
          <a:bodyPr wrap="square" rtlCol="0">
            <a:spAutoFit/>
          </a:bodyPr>
          <a:lstStyle/>
          <a:p>
            <a:r>
              <a:rPr lang="en-US" sz="3200" b="1" dirty="0">
                <a:latin typeface="+mn-lt"/>
              </a:rPr>
              <a:t>Results</a:t>
            </a:r>
            <a:endParaRPr lang="en-US" sz="3600" b="1" dirty="0">
              <a:latin typeface="+mn-lt"/>
            </a:endParaRPr>
          </a:p>
        </p:txBody>
      </p:sp>
      <p:cxnSp>
        <p:nvCxnSpPr>
          <p:cNvPr id="17" name="Straight Connector 16">
            <a:extLst>
              <a:ext uri="{FF2B5EF4-FFF2-40B4-BE49-F238E27FC236}">
                <a16:creationId xmlns:a16="http://schemas.microsoft.com/office/drawing/2014/main" id="{BBCD9E98-4DC6-44F4-AD1C-E019491E6E4D}"/>
              </a:ext>
              <a:ext uri="{C183D7F6-B498-43B3-948B-1728B52AA6E4}">
                <adec:decorative xmlns:adec="http://schemas.microsoft.com/office/drawing/2017/decorative" val="1"/>
              </a:ext>
            </a:extLst>
          </p:cNvPr>
          <p:cNvCxnSpPr>
            <a:cxnSpLocks/>
          </p:cNvCxnSpPr>
          <p:nvPr/>
        </p:nvCxnSpPr>
        <p:spPr>
          <a:xfrm>
            <a:off x="5530850" y="860484"/>
            <a:ext cx="36131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3206577-DF63-469E-A4AF-ABC949EC2C47}"/>
              </a:ext>
              <a:ext uri="{C183D7F6-B498-43B3-948B-1728B52AA6E4}">
                <adec:decorative xmlns:adec="http://schemas.microsoft.com/office/drawing/2017/decorative" val="1"/>
              </a:ext>
            </a:extLst>
          </p:cNvPr>
          <p:cNvCxnSpPr>
            <a:cxnSpLocks/>
          </p:cNvCxnSpPr>
          <p:nvPr/>
        </p:nvCxnSpPr>
        <p:spPr>
          <a:xfrm>
            <a:off x="0" y="860484"/>
            <a:ext cx="35877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3305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350" y="1490994"/>
            <a:ext cx="8265000" cy="1872472"/>
          </a:xfrm>
        </p:spPr>
        <p:txBody>
          <a:bodyPr/>
          <a:lstStyle/>
          <a:p>
            <a:r>
              <a:rPr lang="en-US" sz="2000" dirty="0">
                <a:solidFill>
                  <a:schemeClr val="tx1"/>
                </a:solidFill>
              </a:rPr>
              <a:t>Is it possible to determine some strategies by control charts to trade and make profit? If yes, which control chart or method works the best?</a:t>
            </a:r>
            <a:br>
              <a:rPr lang="en-US" sz="2000" dirty="0">
                <a:solidFill>
                  <a:schemeClr val="tx1"/>
                </a:solidFill>
              </a:rPr>
            </a:br>
            <a:br>
              <a:rPr lang="en-US" sz="2000" dirty="0">
                <a:solidFill>
                  <a:schemeClr val="tx1"/>
                </a:solidFill>
              </a:rPr>
            </a:br>
            <a:r>
              <a:rPr lang="en-US" sz="2000" dirty="0">
                <a:solidFill>
                  <a:schemeClr val="tx1"/>
                </a:solidFill>
              </a:rPr>
              <a:t>Our focus is on Application of Control Charts in Cryptocurrency and stock prices.</a:t>
            </a:r>
            <a:endParaRPr lang="en-US" dirty="0">
              <a:solidFill>
                <a:schemeClr val="tx1"/>
              </a:solidFill>
            </a:endParaRPr>
          </a:p>
        </p:txBody>
      </p:sp>
      <p:sp>
        <p:nvSpPr>
          <p:cNvPr id="3" name="TextBox 2">
            <a:extLst>
              <a:ext uri="{FF2B5EF4-FFF2-40B4-BE49-F238E27FC236}">
                <a16:creationId xmlns:a16="http://schemas.microsoft.com/office/drawing/2014/main" id="{43AFF80A-D7B0-43B4-B3EB-D0FE0FD5C118}"/>
              </a:ext>
            </a:extLst>
          </p:cNvPr>
          <p:cNvSpPr txBox="1"/>
          <p:nvPr/>
        </p:nvSpPr>
        <p:spPr>
          <a:xfrm>
            <a:off x="3538774" y="555338"/>
            <a:ext cx="2228850" cy="707886"/>
          </a:xfrm>
          <a:prstGeom prst="rect">
            <a:avLst/>
          </a:prstGeom>
          <a:noFill/>
        </p:spPr>
        <p:txBody>
          <a:bodyPr wrap="square" rtlCol="0">
            <a:spAutoFit/>
          </a:bodyPr>
          <a:lstStyle/>
          <a:p>
            <a:r>
              <a:rPr lang="en-US" sz="4000" b="1" dirty="0">
                <a:latin typeface="+mn-lt"/>
              </a:rPr>
              <a:t>Problem</a:t>
            </a:r>
          </a:p>
        </p:txBody>
      </p:sp>
      <p:pic>
        <p:nvPicPr>
          <p:cNvPr id="1026" name="Picture 2">
            <a:extLst>
              <a:ext uri="{FF2B5EF4-FFF2-40B4-BE49-F238E27FC236}">
                <a16:creationId xmlns:a16="http://schemas.microsoft.com/office/drawing/2014/main" id="{F15CB403-A32E-4AF1-B1CD-2AA489719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73599"/>
            <a:ext cx="2242336" cy="15295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7E67338-E13C-4C69-9F61-43EF4B821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774" y="5032871"/>
            <a:ext cx="2206023" cy="17949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D4F65EF-72A5-4241-80EC-69CB24F81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482" y="3363467"/>
            <a:ext cx="2866818" cy="157317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F354596A-C01F-4BD6-BB46-5E521B8E9CA6}"/>
              </a:ext>
              <a:ext uri="{C183D7F6-B498-43B3-948B-1728B52AA6E4}">
                <adec:decorative xmlns:adec="http://schemas.microsoft.com/office/drawing/2017/decorative" val="1"/>
              </a:ext>
            </a:extLst>
          </p:cNvPr>
          <p:cNvCxnSpPr>
            <a:cxnSpLocks/>
          </p:cNvCxnSpPr>
          <p:nvPr/>
        </p:nvCxnSpPr>
        <p:spPr>
          <a:xfrm>
            <a:off x="5798916" y="1035454"/>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9E7107-0994-4116-9203-4A79FA9B7D5F}"/>
              </a:ext>
              <a:ext uri="{C183D7F6-B498-43B3-948B-1728B52AA6E4}">
                <adec:decorative xmlns:adec="http://schemas.microsoft.com/office/drawing/2017/decorative" val="1"/>
              </a:ext>
            </a:extLst>
          </p:cNvPr>
          <p:cNvCxnSpPr>
            <a:cxnSpLocks/>
          </p:cNvCxnSpPr>
          <p:nvPr/>
        </p:nvCxnSpPr>
        <p:spPr>
          <a:xfrm>
            <a:off x="0" y="1035454"/>
            <a:ext cx="327563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9" name="Picture 4">
            <a:extLst>
              <a:ext uri="{FF2B5EF4-FFF2-40B4-BE49-F238E27FC236}">
                <a16:creationId xmlns:a16="http://schemas.microsoft.com/office/drawing/2014/main" id="{8F3787F7-FA9A-41EE-B2E9-AEC623F47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5648" y="3304716"/>
            <a:ext cx="3003502" cy="161438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2CA62B9-2B4A-4672-AA4E-FF890EA033AD}"/>
              </a:ext>
            </a:extLst>
          </p:cNvPr>
          <p:cNvSpPr txBox="1"/>
          <p:nvPr/>
        </p:nvSpPr>
        <p:spPr>
          <a:xfrm>
            <a:off x="8489950" y="6426200"/>
            <a:ext cx="654050" cy="276999"/>
          </a:xfrm>
          <a:prstGeom prst="rect">
            <a:avLst/>
          </a:prstGeom>
          <a:noFill/>
        </p:spPr>
        <p:txBody>
          <a:bodyPr wrap="square" rtlCol="0">
            <a:spAutoFit/>
          </a:bodyPr>
          <a:lstStyle/>
          <a:p>
            <a:r>
              <a:rPr lang="en-US" sz="1200" dirty="0">
                <a:latin typeface="+mn-lt"/>
              </a:rPr>
              <a:t>3/29</a:t>
            </a:r>
          </a:p>
        </p:txBody>
      </p:sp>
    </p:spTree>
    <p:extLst>
      <p:ext uri="{BB962C8B-B14F-4D97-AF65-F5344CB8AC3E}">
        <p14:creationId xmlns:p14="http://schemas.microsoft.com/office/powerpoint/2010/main" val="182194900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250" y="1384009"/>
            <a:ext cx="8801100" cy="5118390"/>
          </a:xfrm>
        </p:spPr>
        <p:txBody>
          <a:bodyPr/>
          <a:lstStyle/>
          <a:p>
            <a:pPr>
              <a:lnSpc>
                <a:spcPct val="150000"/>
              </a:lnSpc>
              <a:spcAft>
                <a:spcPts val="600"/>
              </a:spcAft>
            </a:pPr>
            <a:r>
              <a:rPr lang="en-US" sz="1800" dirty="0">
                <a:solidFill>
                  <a:schemeClr val="tx1"/>
                </a:solidFill>
                <a:latin typeface="+mn-lt"/>
              </a:rPr>
              <a:t>1. Main Conclusion:</a:t>
            </a:r>
            <a:br>
              <a:rPr lang="en-US" sz="1800" dirty="0">
                <a:solidFill>
                  <a:schemeClr val="tx1"/>
                </a:solidFill>
                <a:latin typeface="+mn-lt"/>
              </a:rPr>
            </a:br>
            <a:r>
              <a:rPr lang="en-US" sz="1800" dirty="0">
                <a:solidFill>
                  <a:schemeClr val="tx1"/>
                </a:solidFill>
                <a:latin typeface="+mn-lt"/>
              </a:rPr>
              <a:t>	a) Control chart-based strategies can be profitable, and significantly reduce the risk while holding the asset.</a:t>
            </a:r>
            <a:br>
              <a:rPr lang="en-US" sz="1800" dirty="0">
                <a:solidFill>
                  <a:schemeClr val="tx1"/>
                </a:solidFill>
                <a:latin typeface="+mn-lt"/>
              </a:rPr>
            </a:br>
            <a:r>
              <a:rPr lang="en-US" sz="1800" dirty="0">
                <a:solidFill>
                  <a:schemeClr val="tx1"/>
                </a:solidFill>
                <a:latin typeface="+mn-lt"/>
              </a:rPr>
              <a:t>	b) </a:t>
            </a:r>
            <a:r>
              <a:rPr lang="en-US" sz="1800" u="sng" dirty="0">
                <a:solidFill>
                  <a:schemeClr val="tx1"/>
                </a:solidFill>
                <a:latin typeface="+mn-lt"/>
              </a:rPr>
              <a:t>Residual-based CUSUM</a:t>
            </a:r>
            <a:r>
              <a:rPr lang="en-US" sz="1800" dirty="0">
                <a:solidFill>
                  <a:schemeClr val="tx1"/>
                </a:solidFill>
                <a:latin typeface="+mn-lt"/>
              </a:rPr>
              <a:t> outperformed the benchmark in excess return.</a:t>
            </a:r>
            <a:br>
              <a:rPr lang="en-US" sz="1800" dirty="0">
                <a:solidFill>
                  <a:schemeClr val="tx1"/>
                </a:solidFill>
                <a:latin typeface="+mn-lt"/>
              </a:rPr>
            </a:br>
            <a:r>
              <a:rPr lang="en-US" sz="1800" dirty="0">
                <a:solidFill>
                  <a:schemeClr val="tx1"/>
                </a:solidFill>
                <a:latin typeface="+mn-lt"/>
              </a:rPr>
              <a:t>2. Strength and Shortage of applied method:</a:t>
            </a:r>
            <a:br>
              <a:rPr lang="en-US" sz="1800" dirty="0">
                <a:solidFill>
                  <a:schemeClr val="tx1"/>
                </a:solidFill>
                <a:latin typeface="+mn-lt"/>
              </a:rPr>
            </a:br>
            <a:r>
              <a:rPr lang="en-US" sz="1800" dirty="0">
                <a:solidFill>
                  <a:schemeClr val="tx1"/>
                </a:solidFill>
                <a:latin typeface="+mn-lt"/>
              </a:rPr>
              <a:t>	</a:t>
            </a:r>
            <a:r>
              <a:rPr lang="en-US" sz="1800" dirty="0">
                <a:solidFill>
                  <a:srgbClr val="00529B"/>
                </a:solidFill>
                <a:latin typeface="+mn-lt"/>
              </a:rPr>
              <a:t>a) We developed a fully automated API to test for best control chart based trading strategy for given coin.</a:t>
            </a:r>
            <a:br>
              <a:rPr lang="en-US" sz="1800" dirty="0">
                <a:solidFill>
                  <a:srgbClr val="00529B"/>
                </a:solidFill>
                <a:latin typeface="+mn-lt"/>
              </a:rPr>
            </a:br>
            <a:r>
              <a:rPr lang="en-US" sz="1800" dirty="0">
                <a:solidFill>
                  <a:srgbClr val="00529B"/>
                </a:solidFill>
                <a:latin typeface="+mn-lt"/>
              </a:rPr>
              <a:t>	b) Our results outperformed benchmark in key risk factors.</a:t>
            </a:r>
            <a:br>
              <a:rPr lang="en-US" sz="1800" dirty="0">
                <a:solidFill>
                  <a:srgbClr val="00529B"/>
                </a:solidFill>
                <a:latin typeface="+mn-lt"/>
              </a:rPr>
            </a:br>
            <a:r>
              <a:rPr lang="en-US" sz="1800" dirty="0">
                <a:solidFill>
                  <a:srgbClr val="00529B"/>
                </a:solidFill>
                <a:latin typeface="+mn-lt"/>
              </a:rPr>
              <a:t>	c) First time applied these methods to cryptocurrency market.</a:t>
            </a:r>
            <a:br>
              <a:rPr lang="en-US" sz="1800" dirty="0">
                <a:solidFill>
                  <a:srgbClr val="00529B"/>
                </a:solidFill>
                <a:latin typeface="+mn-lt"/>
              </a:rPr>
            </a:br>
            <a:r>
              <a:rPr lang="en-US" sz="1800" dirty="0">
                <a:solidFill>
                  <a:srgbClr val="00529B"/>
                </a:solidFill>
                <a:latin typeface="+mn-lt"/>
              </a:rPr>
              <a:t>	d) Innovative way of applying risk-adjusted chart for industry trend.</a:t>
            </a:r>
            <a:br>
              <a:rPr lang="en-US" sz="1800" dirty="0">
                <a:solidFill>
                  <a:schemeClr val="tx1"/>
                </a:solidFill>
                <a:latin typeface="+mn-lt"/>
              </a:rPr>
            </a:br>
            <a:r>
              <a:rPr lang="en-US" sz="1800" dirty="0">
                <a:solidFill>
                  <a:schemeClr val="tx1"/>
                </a:solidFill>
                <a:latin typeface="+mn-lt"/>
              </a:rPr>
              <a:t>	</a:t>
            </a:r>
            <a:r>
              <a:rPr lang="en-US" sz="1800" dirty="0">
                <a:solidFill>
                  <a:srgbClr val="FF4A21"/>
                </a:solidFill>
                <a:latin typeface="+mn-lt"/>
              </a:rPr>
              <a:t>e) h is symmetric in our study. In real market, asymmetric limits may be used.</a:t>
            </a:r>
            <a:br>
              <a:rPr lang="en-US" sz="1800" dirty="0">
                <a:solidFill>
                  <a:srgbClr val="FF4A21"/>
                </a:solidFill>
                <a:latin typeface="+mn-lt"/>
              </a:rPr>
            </a:br>
            <a:r>
              <a:rPr lang="en-US" sz="1800" dirty="0">
                <a:solidFill>
                  <a:srgbClr val="FF4A21"/>
                </a:solidFill>
                <a:latin typeface="+mn-lt"/>
              </a:rPr>
              <a:t>	f) Transaction cost structure is oversimplified in our model.</a:t>
            </a:r>
            <a:br>
              <a:rPr lang="en-US" sz="3200" b="0" i="0" dirty="0">
                <a:solidFill>
                  <a:srgbClr val="FF4A21"/>
                </a:solidFill>
                <a:effectLst/>
                <a:latin typeface="Calibri" panose="020F0502020204030204" pitchFamily="34" charset="0"/>
              </a:rPr>
            </a:br>
            <a:br>
              <a:rPr lang="en-US" sz="3200" dirty="0"/>
            </a:br>
            <a:endParaRPr lang="en-US" sz="3200" dirty="0"/>
          </a:p>
        </p:txBody>
      </p:sp>
      <p:sp>
        <p:nvSpPr>
          <p:cNvPr id="3" name="TextBox 2">
            <a:extLst>
              <a:ext uri="{FF2B5EF4-FFF2-40B4-BE49-F238E27FC236}">
                <a16:creationId xmlns:a16="http://schemas.microsoft.com/office/drawing/2014/main" id="{43AFF80A-D7B0-43B4-B3EB-D0FE0FD5C118}"/>
              </a:ext>
            </a:extLst>
          </p:cNvPr>
          <p:cNvSpPr txBox="1"/>
          <p:nvPr/>
        </p:nvSpPr>
        <p:spPr>
          <a:xfrm>
            <a:off x="3323831" y="597812"/>
            <a:ext cx="2487287" cy="707886"/>
          </a:xfrm>
          <a:prstGeom prst="rect">
            <a:avLst/>
          </a:prstGeom>
          <a:noFill/>
        </p:spPr>
        <p:txBody>
          <a:bodyPr wrap="square" rtlCol="0">
            <a:spAutoFit/>
          </a:bodyPr>
          <a:lstStyle/>
          <a:p>
            <a:r>
              <a:rPr lang="en-US" sz="4000" dirty="0"/>
              <a:t>Findings</a:t>
            </a:r>
          </a:p>
        </p:txBody>
      </p:sp>
      <p:cxnSp>
        <p:nvCxnSpPr>
          <p:cNvPr id="9" name="Straight Connector 8">
            <a:extLst>
              <a:ext uri="{FF2B5EF4-FFF2-40B4-BE49-F238E27FC236}">
                <a16:creationId xmlns:a16="http://schemas.microsoft.com/office/drawing/2014/main" id="{F354596A-C01F-4BD6-BB46-5E521B8E9CA6}"/>
              </a:ext>
              <a:ext uri="{C183D7F6-B498-43B3-948B-1728B52AA6E4}">
                <adec:decorative xmlns:adec="http://schemas.microsoft.com/office/drawing/2017/decorative" val="1"/>
              </a:ext>
            </a:extLst>
          </p:cNvPr>
          <p:cNvCxnSpPr>
            <a:cxnSpLocks/>
          </p:cNvCxnSpPr>
          <p:nvPr/>
        </p:nvCxnSpPr>
        <p:spPr>
          <a:xfrm>
            <a:off x="5798916" y="1035454"/>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9E7107-0994-4116-9203-4A79FA9B7D5F}"/>
              </a:ext>
              <a:ext uri="{C183D7F6-B498-43B3-948B-1728B52AA6E4}">
                <adec:decorative xmlns:adec="http://schemas.microsoft.com/office/drawing/2017/decorative" val="1"/>
              </a:ext>
            </a:extLst>
          </p:cNvPr>
          <p:cNvCxnSpPr>
            <a:cxnSpLocks/>
          </p:cNvCxnSpPr>
          <p:nvPr/>
        </p:nvCxnSpPr>
        <p:spPr>
          <a:xfrm>
            <a:off x="0" y="1035454"/>
            <a:ext cx="301783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7223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50" y="1326858"/>
            <a:ext cx="7903050" cy="5340641"/>
          </a:xfrm>
        </p:spPr>
        <p:txBody>
          <a:bodyPr/>
          <a:lstStyle/>
          <a:p>
            <a:pPr>
              <a:lnSpc>
                <a:spcPct val="150000"/>
              </a:lnSpc>
              <a:spcAft>
                <a:spcPts val="600"/>
              </a:spcAft>
            </a:pPr>
            <a:r>
              <a:rPr lang="en-US" sz="2000" dirty="0">
                <a:solidFill>
                  <a:schemeClr val="tx1"/>
                </a:solidFill>
                <a:latin typeface="+mn-lt"/>
              </a:rPr>
              <a:t>3. Applicational insights:</a:t>
            </a:r>
            <a:br>
              <a:rPr lang="en-US" sz="2000" dirty="0">
                <a:solidFill>
                  <a:schemeClr val="tx1"/>
                </a:solidFill>
                <a:latin typeface="+mn-lt"/>
              </a:rPr>
            </a:br>
            <a:r>
              <a:rPr lang="en-US" sz="1600" dirty="0">
                <a:solidFill>
                  <a:schemeClr val="tx1"/>
                </a:solidFill>
                <a:latin typeface="+mn-lt"/>
              </a:rPr>
              <a:t>Do transaction fees always lead to loss? No.</a:t>
            </a:r>
            <a:br>
              <a:rPr lang="en-US" sz="1600" dirty="0">
                <a:solidFill>
                  <a:schemeClr val="tx1"/>
                </a:solidFill>
                <a:latin typeface="+mn-lt"/>
              </a:rPr>
            </a:br>
            <a:r>
              <a:rPr lang="en-US" sz="1600" dirty="0">
                <a:solidFill>
                  <a:schemeClr val="tx1"/>
                </a:solidFill>
                <a:latin typeface="+mn-lt"/>
              </a:rPr>
              <a:t>CUSUM can still work by increasing k, h, which means reducing trading frequency and making profit. </a:t>
            </a:r>
            <a:br>
              <a:rPr lang="en-US" sz="2000" dirty="0">
                <a:solidFill>
                  <a:schemeClr val="tx1"/>
                </a:solidFill>
                <a:latin typeface="+mn-lt"/>
              </a:rPr>
            </a:br>
            <a:r>
              <a:rPr lang="en-US" sz="1400" b="1" i="1" dirty="0">
                <a:solidFill>
                  <a:srgbClr val="000000"/>
                </a:solidFill>
                <a:effectLst/>
                <a:latin typeface="+mn-lt"/>
              </a:rPr>
              <a:t>insights: transaction fee affects a lot! In reality, transaction fee is much more complicated than a fixed rate. Future work can apply more complex transaction and management fee structure in order to achieve a better strategy using control charts.</a:t>
            </a:r>
            <a:br>
              <a:rPr lang="en-US" sz="2000" dirty="0">
                <a:solidFill>
                  <a:schemeClr val="tx1"/>
                </a:solidFill>
                <a:latin typeface="+mn-lt"/>
              </a:rPr>
            </a:br>
            <a:br>
              <a:rPr lang="en-US" sz="2000" dirty="0">
                <a:solidFill>
                  <a:schemeClr val="tx1"/>
                </a:solidFill>
                <a:latin typeface="+mn-lt"/>
              </a:rPr>
            </a:br>
            <a:r>
              <a:rPr lang="en-US" sz="2000" dirty="0">
                <a:solidFill>
                  <a:schemeClr val="tx1"/>
                </a:solidFill>
                <a:latin typeface="+mn-lt"/>
              </a:rPr>
              <a:t>4. Recommendations for future work:</a:t>
            </a:r>
            <a:r>
              <a:rPr lang="en-US" sz="2000" dirty="0"/>
              <a:t> </a:t>
            </a:r>
            <a:br>
              <a:rPr lang="en-US" sz="2000" dirty="0"/>
            </a:br>
            <a:r>
              <a:rPr lang="en-US" sz="2000" dirty="0">
                <a:solidFill>
                  <a:schemeClr val="tx1"/>
                </a:solidFill>
                <a:latin typeface="+mn-lt"/>
              </a:rPr>
              <a:t>Generalization of k and h for a single method and different coins. </a:t>
            </a:r>
            <a:br>
              <a:rPr lang="en-US" sz="2000" dirty="0">
                <a:solidFill>
                  <a:schemeClr val="tx1"/>
                </a:solidFill>
                <a:latin typeface="+mn-lt"/>
              </a:rPr>
            </a:br>
            <a:r>
              <a:rPr lang="en-US" sz="2000" dirty="0">
                <a:solidFill>
                  <a:schemeClr val="tx1"/>
                </a:solidFill>
                <a:latin typeface="+mn-lt"/>
              </a:rPr>
              <a:t>Search for better lambda for EWMA strategies.</a:t>
            </a:r>
            <a:br>
              <a:rPr lang="en-US" sz="2000" dirty="0">
                <a:solidFill>
                  <a:schemeClr val="tx1"/>
                </a:solidFill>
                <a:latin typeface="+mn-lt"/>
              </a:rPr>
            </a:br>
            <a:r>
              <a:rPr lang="en-US" sz="2000" dirty="0">
                <a:solidFill>
                  <a:schemeClr val="tx1"/>
                </a:solidFill>
                <a:latin typeface="+mn-lt"/>
              </a:rPr>
              <a:t>Integrate more complex transaction cost considerations.</a:t>
            </a:r>
            <a:br>
              <a:rPr lang="en-US" sz="2000" dirty="0">
                <a:solidFill>
                  <a:schemeClr val="tx1"/>
                </a:solidFill>
                <a:latin typeface="+mn-lt"/>
              </a:rPr>
            </a:br>
            <a:r>
              <a:rPr lang="en-US" sz="2000" dirty="0">
                <a:solidFill>
                  <a:schemeClr val="tx1"/>
                </a:solidFill>
                <a:latin typeface="+mn-lt"/>
              </a:rPr>
              <a:t>Test in emerging markets and other markets for broader application.</a:t>
            </a:r>
            <a:br>
              <a:rPr lang="en-US" sz="2000" dirty="0">
                <a:solidFill>
                  <a:schemeClr val="tx1"/>
                </a:solidFill>
                <a:latin typeface="+mn-lt"/>
              </a:rPr>
            </a:br>
            <a:br>
              <a:rPr lang="en-US" sz="2000" dirty="0">
                <a:solidFill>
                  <a:schemeClr val="tx1"/>
                </a:solidFill>
                <a:latin typeface="+mn-lt"/>
              </a:rPr>
            </a:br>
            <a:endParaRPr lang="en-US" dirty="0"/>
          </a:p>
        </p:txBody>
      </p:sp>
      <p:sp>
        <p:nvSpPr>
          <p:cNvPr id="3" name="TextBox 2">
            <a:extLst>
              <a:ext uri="{FF2B5EF4-FFF2-40B4-BE49-F238E27FC236}">
                <a16:creationId xmlns:a16="http://schemas.microsoft.com/office/drawing/2014/main" id="{43AFF80A-D7B0-43B4-B3EB-D0FE0FD5C118}"/>
              </a:ext>
            </a:extLst>
          </p:cNvPr>
          <p:cNvSpPr txBox="1"/>
          <p:nvPr/>
        </p:nvSpPr>
        <p:spPr>
          <a:xfrm>
            <a:off x="3323831" y="597812"/>
            <a:ext cx="2487287" cy="707886"/>
          </a:xfrm>
          <a:prstGeom prst="rect">
            <a:avLst/>
          </a:prstGeom>
          <a:noFill/>
        </p:spPr>
        <p:txBody>
          <a:bodyPr wrap="square" rtlCol="0">
            <a:spAutoFit/>
          </a:bodyPr>
          <a:lstStyle/>
          <a:p>
            <a:r>
              <a:rPr lang="en-US" sz="4000" dirty="0"/>
              <a:t>Findings</a:t>
            </a:r>
          </a:p>
        </p:txBody>
      </p:sp>
      <p:cxnSp>
        <p:nvCxnSpPr>
          <p:cNvPr id="9" name="Straight Connector 8">
            <a:extLst>
              <a:ext uri="{FF2B5EF4-FFF2-40B4-BE49-F238E27FC236}">
                <a16:creationId xmlns:a16="http://schemas.microsoft.com/office/drawing/2014/main" id="{F354596A-C01F-4BD6-BB46-5E521B8E9CA6}"/>
              </a:ext>
              <a:ext uri="{C183D7F6-B498-43B3-948B-1728B52AA6E4}">
                <adec:decorative xmlns:adec="http://schemas.microsoft.com/office/drawing/2017/decorative" val="1"/>
              </a:ext>
            </a:extLst>
          </p:cNvPr>
          <p:cNvCxnSpPr>
            <a:cxnSpLocks/>
          </p:cNvCxnSpPr>
          <p:nvPr/>
        </p:nvCxnSpPr>
        <p:spPr>
          <a:xfrm>
            <a:off x="5798916" y="1035454"/>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9E7107-0994-4116-9203-4A79FA9B7D5F}"/>
              </a:ext>
              <a:ext uri="{C183D7F6-B498-43B3-948B-1728B52AA6E4}">
                <adec:decorative xmlns:adec="http://schemas.microsoft.com/office/drawing/2017/decorative" val="1"/>
              </a:ext>
            </a:extLst>
          </p:cNvPr>
          <p:cNvCxnSpPr>
            <a:cxnSpLocks/>
          </p:cNvCxnSpPr>
          <p:nvPr/>
        </p:nvCxnSpPr>
        <p:spPr>
          <a:xfrm>
            <a:off x="0" y="1035454"/>
            <a:ext cx="301783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520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336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474" y="1490993"/>
            <a:ext cx="8807450" cy="3511677"/>
          </a:xfrm>
        </p:spPr>
        <p:txBody>
          <a:bodyPr/>
          <a:lstStyle/>
          <a:p>
            <a:r>
              <a:rPr lang="en-US" sz="2000" dirty="0">
                <a:solidFill>
                  <a:schemeClr val="tx1"/>
                </a:solidFill>
                <a:latin typeface="+mn-lt"/>
              </a:rPr>
              <a:t>Motivation for Cryptocurrency: </a:t>
            </a:r>
            <a:br>
              <a:rPr lang="en-US" sz="2000" dirty="0">
                <a:solidFill>
                  <a:schemeClr val="tx1"/>
                </a:solidFill>
                <a:latin typeface="+mn-lt"/>
              </a:rPr>
            </a:br>
            <a:r>
              <a:rPr lang="en-US" sz="2000" dirty="0">
                <a:solidFill>
                  <a:schemeClr val="tx1"/>
                </a:solidFill>
                <a:latin typeface="+mn-lt"/>
              </a:rPr>
              <a:t>Cryptocurrency is one of the most controversial topics nowadays and we want to see if we can use the control charts to make profit in this market. </a:t>
            </a:r>
            <a:endParaRPr lang="en-US" dirty="0">
              <a:solidFill>
                <a:schemeClr val="tx1"/>
              </a:solidFill>
              <a:latin typeface="+mn-lt"/>
            </a:endParaRPr>
          </a:p>
        </p:txBody>
      </p:sp>
      <p:sp>
        <p:nvSpPr>
          <p:cNvPr id="3" name="TextBox 2">
            <a:extLst>
              <a:ext uri="{FF2B5EF4-FFF2-40B4-BE49-F238E27FC236}">
                <a16:creationId xmlns:a16="http://schemas.microsoft.com/office/drawing/2014/main" id="{43AFF80A-D7B0-43B4-B3EB-D0FE0FD5C118}"/>
              </a:ext>
            </a:extLst>
          </p:cNvPr>
          <p:cNvSpPr txBox="1"/>
          <p:nvPr/>
        </p:nvSpPr>
        <p:spPr>
          <a:xfrm>
            <a:off x="3538774" y="555338"/>
            <a:ext cx="2228850" cy="707886"/>
          </a:xfrm>
          <a:prstGeom prst="rect">
            <a:avLst/>
          </a:prstGeom>
          <a:noFill/>
        </p:spPr>
        <p:txBody>
          <a:bodyPr wrap="square" rtlCol="0">
            <a:spAutoFit/>
          </a:bodyPr>
          <a:lstStyle/>
          <a:p>
            <a:r>
              <a:rPr lang="en-US" sz="4000" b="1" dirty="0">
                <a:latin typeface="+mn-lt"/>
              </a:rPr>
              <a:t>Problem</a:t>
            </a:r>
          </a:p>
        </p:txBody>
      </p:sp>
      <p:cxnSp>
        <p:nvCxnSpPr>
          <p:cNvPr id="9" name="Straight Connector 8">
            <a:extLst>
              <a:ext uri="{FF2B5EF4-FFF2-40B4-BE49-F238E27FC236}">
                <a16:creationId xmlns:a16="http://schemas.microsoft.com/office/drawing/2014/main" id="{F354596A-C01F-4BD6-BB46-5E521B8E9CA6}"/>
              </a:ext>
              <a:ext uri="{C183D7F6-B498-43B3-948B-1728B52AA6E4}">
                <adec:decorative xmlns:adec="http://schemas.microsoft.com/office/drawing/2017/decorative" val="1"/>
              </a:ext>
            </a:extLst>
          </p:cNvPr>
          <p:cNvCxnSpPr>
            <a:cxnSpLocks/>
          </p:cNvCxnSpPr>
          <p:nvPr/>
        </p:nvCxnSpPr>
        <p:spPr>
          <a:xfrm>
            <a:off x="5798916" y="1035454"/>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9E7107-0994-4116-9203-4A79FA9B7D5F}"/>
              </a:ext>
              <a:ext uri="{C183D7F6-B498-43B3-948B-1728B52AA6E4}">
                <adec:decorative xmlns:adec="http://schemas.microsoft.com/office/drawing/2017/decorative" val="1"/>
              </a:ext>
            </a:extLst>
          </p:cNvPr>
          <p:cNvCxnSpPr>
            <a:cxnSpLocks/>
          </p:cNvCxnSpPr>
          <p:nvPr/>
        </p:nvCxnSpPr>
        <p:spPr>
          <a:xfrm>
            <a:off x="0" y="1035454"/>
            <a:ext cx="327563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2CA62B9-2B4A-4672-AA4E-FF890EA033AD}"/>
              </a:ext>
            </a:extLst>
          </p:cNvPr>
          <p:cNvSpPr txBox="1"/>
          <p:nvPr/>
        </p:nvSpPr>
        <p:spPr>
          <a:xfrm>
            <a:off x="8489950" y="6426200"/>
            <a:ext cx="654050" cy="276999"/>
          </a:xfrm>
          <a:prstGeom prst="rect">
            <a:avLst/>
          </a:prstGeom>
          <a:noFill/>
        </p:spPr>
        <p:txBody>
          <a:bodyPr wrap="square" rtlCol="0">
            <a:spAutoFit/>
          </a:bodyPr>
          <a:lstStyle/>
          <a:p>
            <a:r>
              <a:rPr lang="en-US" sz="1200" dirty="0">
                <a:latin typeface="+mn-lt"/>
              </a:rPr>
              <a:t>3/29</a:t>
            </a:r>
          </a:p>
        </p:txBody>
      </p:sp>
      <p:sp>
        <p:nvSpPr>
          <p:cNvPr id="21" name="TextBox 20">
            <a:extLst>
              <a:ext uri="{FF2B5EF4-FFF2-40B4-BE49-F238E27FC236}">
                <a16:creationId xmlns:a16="http://schemas.microsoft.com/office/drawing/2014/main" id="{1EEED5CE-2431-4D58-AC1D-02EE31EABBE7}"/>
              </a:ext>
            </a:extLst>
          </p:cNvPr>
          <p:cNvSpPr txBox="1"/>
          <p:nvPr/>
        </p:nvSpPr>
        <p:spPr>
          <a:xfrm>
            <a:off x="249474" y="2701701"/>
            <a:ext cx="8807450" cy="1323439"/>
          </a:xfrm>
          <a:prstGeom prst="rect">
            <a:avLst/>
          </a:prstGeom>
          <a:noFill/>
        </p:spPr>
        <p:txBody>
          <a:bodyPr wrap="square">
            <a:spAutoFit/>
          </a:bodyPr>
          <a:lstStyle/>
          <a:p>
            <a:pPr algn="just" rtl="0" fontAlgn="base"/>
            <a:r>
              <a:rPr lang="en-US" sz="2000" b="0" i="0" dirty="0">
                <a:solidFill>
                  <a:srgbClr val="000000"/>
                </a:solidFill>
                <a:effectLst/>
                <a:latin typeface="+mn-lt"/>
              </a:rPr>
              <a:t>Motivation for risk-adjusted CUSUM: </a:t>
            </a:r>
          </a:p>
          <a:p>
            <a:pPr algn="just" rtl="0" fontAlgn="base"/>
            <a:r>
              <a:rPr lang="en-US" sz="2000" b="0" i="0" dirty="0">
                <a:solidFill>
                  <a:srgbClr val="000000"/>
                </a:solidFill>
                <a:effectLst/>
                <a:latin typeface="+mn-lt"/>
              </a:rPr>
              <a:t>By applying risk adjusted monitoring method, we try to reveal factors that affect the stock price which is exclusive to the company instead of the whole industry. </a:t>
            </a:r>
          </a:p>
          <a:p>
            <a:pPr marL="285750" indent="-285750" algn="just" rtl="0" fontAlgn="base">
              <a:buFont typeface="Arial" panose="020B0604020202020204" pitchFamily="34" charset="0"/>
              <a:buChar char="•"/>
            </a:pPr>
            <a:r>
              <a:rPr lang="en-US" sz="2000" b="0" i="0" dirty="0">
                <a:solidFill>
                  <a:srgbClr val="000000"/>
                </a:solidFill>
                <a:effectLst/>
                <a:latin typeface="+mn-lt"/>
              </a:rPr>
              <a:t>Better than fundamental analysis </a:t>
            </a:r>
          </a:p>
        </p:txBody>
      </p:sp>
    </p:spTree>
    <p:extLst>
      <p:ext uri="{BB962C8B-B14F-4D97-AF65-F5344CB8AC3E}">
        <p14:creationId xmlns:p14="http://schemas.microsoft.com/office/powerpoint/2010/main" val="75300775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50" y="1326859"/>
            <a:ext cx="7903050" cy="3511677"/>
          </a:xfrm>
        </p:spPr>
        <p:txBody>
          <a:bodyPr/>
          <a:lstStyle/>
          <a:p>
            <a:br>
              <a:rPr lang="en-US" sz="2000" dirty="0"/>
            </a:br>
            <a:br>
              <a:rPr lang="en-US" dirty="0"/>
            </a:br>
            <a:endParaRPr lang="en-US" dirty="0"/>
          </a:p>
        </p:txBody>
      </p:sp>
      <p:sp>
        <p:nvSpPr>
          <p:cNvPr id="3" name="TextBox 2">
            <a:extLst>
              <a:ext uri="{FF2B5EF4-FFF2-40B4-BE49-F238E27FC236}">
                <a16:creationId xmlns:a16="http://schemas.microsoft.com/office/drawing/2014/main" id="{43AFF80A-D7B0-43B4-B3EB-D0FE0FD5C118}"/>
              </a:ext>
            </a:extLst>
          </p:cNvPr>
          <p:cNvSpPr txBox="1"/>
          <p:nvPr/>
        </p:nvSpPr>
        <p:spPr>
          <a:xfrm>
            <a:off x="3434541" y="499988"/>
            <a:ext cx="2265867" cy="646331"/>
          </a:xfrm>
          <a:prstGeom prst="rect">
            <a:avLst/>
          </a:prstGeom>
          <a:noFill/>
        </p:spPr>
        <p:txBody>
          <a:bodyPr wrap="square" rtlCol="0">
            <a:spAutoFit/>
          </a:bodyPr>
          <a:lstStyle/>
          <a:p>
            <a:r>
              <a:rPr lang="en-US" sz="3600" b="1" dirty="0">
                <a:latin typeface="+mn-lt"/>
              </a:rPr>
              <a:t>Literature</a:t>
            </a:r>
          </a:p>
        </p:txBody>
      </p:sp>
      <p:cxnSp>
        <p:nvCxnSpPr>
          <p:cNvPr id="9" name="Straight Connector 8">
            <a:extLst>
              <a:ext uri="{FF2B5EF4-FFF2-40B4-BE49-F238E27FC236}">
                <a16:creationId xmlns:a16="http://schemas.microsoft.com/office/drawing/2014/main" id="{F354596A-C01F-4BD6-BB46-5E521B8E9CA6}"/>
              </a:ext>
              <a:ext uri="{C183D7F6-B498-43B3-948B-1728B52AA6E4}">
                <adec:decorative xmlns:adec="http://schemas.microsoft.com/office/drawing/2017/decorative" val="1"/>
              </a:ext>
            </a:extLst>
          </p:cNvPr>
          <p:cNvCxnSpPr>
            <a:cxnSpLocks/>
          </p:cNvCxnSpPr>
          <p:nvPr/>
        </p:nvCxnSpPr>
        <p:spPr>
          <a:xfrm>
            <a:off x="5798916" y="851246"/>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9E7107-0994-4116-9203-4A79FA9B7D5F}"/>
              </a:ext>
              <a:ext uri="{C183D7F6-B498-43B3-948B-1728B52AA6E4}">
                <adec:decorative xmlns:adec="http://schemas.microsoft.com/office/drawing/2017/decorative" val="1"/>
              </a:ext>
            </a:extLst>
          </p:cNvPr>
          <p:cNvCxnSpPr>
            <a:cxnSpLocks/>
          </p:cNvCxnSpPr>
          <p:nvPr/>
        </p:nvCxnSpPr>
        <p:spPr>
          <a:xfrm flipV="1">
            <a:off x="0" y="851246"/>
            <a:ext cx="3232150" cy="404"/>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85A17076-528F-42F0-BB4E-66816A9BEB62}"/>
              </a:ext>
            </a:extLst>
          </p:cNvPr>
          <p:cNvGraphicFramePr>
            <a:graphicFrameLocks noGrp="1"/>
          </p:cNvGraphicFramePr>
          <p:nvPr>
            <p:extLst>
              <p:ext uri="{D42A27DB-BD31-4B8C-83A1-F6EECF244321}">
                <p14:modId xmlns:p14="http://schemas.microsoft.com/office/powerpoint/2010/main" val="2854675911"/>
              </p:ext>
            </p:extLst>
          </p:nvPr>
        </p:nvGraphicFramePr>
        <p:xfrm>
          <a:off x="128825" y="1206499"/>
          <a:ext cx="8877300" cy="5414528"/>
        </p:xfrm>
        <a:graphic>
          <a:graphicData uri="http://schemas.openxmlformats.org/drawingml/2006/table">
            <a:tbl>
              <a:tblPr firstRow="1" firstCol="1" bandRow="1">
                <a:tableStyleId>{5C22544A-7EE6-4342-B048-85BDC9FD1C3A}</a:tableStyleId>
              </a:tblPr>
              <a:tblGrid>
                <a:gridCol w="2296094">
                  <a:extLst>
                    <a:ext uri="{9D8B030D-6E8A-4147-A177-3AD203B41FA5}">
                      <a16:colId xmlns:a16="http://schemas.microsoft.com/office/drawing/2014/main" val="2412050348"/>
                    </a:ext>
                  </a:extLst>
                </a:gridCol>
                <a:gridCol w="2178831">
                  <a:extLst>
                    <a:ext uri="{9D8B030D-6E8A-4147-A177-3AD203B41FA5}">
                      <a16:colId xmlns:a16="http://schemas.microsoft.com/office/drawing/2014/main" val="3219445676"/>
                    </a:ext>
                  </a:extLst>
                </a:gridCol>
                <a:gridCol w="2254911">
                  <a:extLst>
                    <a:ext uri="{9D8B030D-6E8A-4147-A177-3AD203B41FA5}">
                      <a16:colId xmlns:a16="http://schemas.microsoft.com/office/drawing/2014/main" val="1029765232"/>
                    </a:ext>
                  </a:extLst>
                </a:gridCol>
                <a:gridCol w="2147464">
                  <a:extLst>
                    <a:ext uri="{9D8B030D-6E8A-4147-A177-3AD203B41FA5}">
                      <a16:colId xmlns:a16="http://schemas.microsoft.com/office/drawing/2014/main" val="2923281152"/>
                    </a:ext>
                  </a:extLst>
                </a:gridCol>
              </a:tblGrid>
              <a:tr h="408952">
                <a:tc>
                  <a:txBody>
                    <a:bodyPr/>
                    <a:lstStyle/>
                    <a:p>
                      <a:pPr algn="ctr" rtl="0" fontAlgn="base"/>
                      <a:r>
                        <a:rPr lang="en-US" sz="1400" b="1" i="0" dirty="0">
                          <a:effectLst/>
                          <a:latin typeface="Times New Roman" panose="02020603050405020304" pitchFamily="18" charset="0"/>
                        </a:rPr>
                        <a:t>Paper</a:t>
                      </a:r>
                      <a:r>
                        <a:rPr lang="en-US" sz="1400" b="0" i="0" dirty="0">
                          <a:effectLst/>
                          <a:latin typeface="Times New Roman" panose="02020603050405020304" pitchFamily="18" charset="0"/>
                        </a:rPr>
                        <a:t> </a:t>
                      </a:r>
                      <a:endParaRPr lang="en-US" sz="2400" b="0" i="0" dirty="0">
                        <a:effectLst/>
                      </a:endParaRPr>
                    </a:p>
                  </a:txBody>
                  <a:tcPr anchor="ctr"/>
                </a:tc>
                <a:tc>
                  <a:txBody>
                    <a:bodyPr/>
                    <a:lstStyle/>
                    <a:p>
                      <a:pPr algn="ctr" rtl="0" fontAlgn="base"/>
                      <a:r>
                        <a:rPr lang="en-US" sz="1400" b="1" i="0" dirty="0">
                          <a:effectLst/>
                          <a:latin typeface="Times New Roman" panose="02020603050405020304" pitchFamily="18" charset="0"/>
                        </a:rPr>
                        <a:t>Main Focus/ Idea/ Methods</a:t>
                      </a:r>
                      <a:r>
                        <a:rPr lang="en-US" sz="1400" b="0" i="0" dirty="0">
                          <a:effectLst/>
                          <a:latin typeface="Times New Roman" panose="02020603050405020304" pitchFamily="18" charset="0"/>
                        </a:rPr>
                        <a:t> </a:t>
                      </a:r>
                      <a:endParaRPr lang="en-US" sz="2400" b="0" i="0" dirty="0">
                        <a:effectLst/>
                      </a:endParaRPr>
                    </a:p>
                  </a:txBody>
                  <a:tcPr anchor="ctr"/>
                </a:tc>
                <a:tc>
                  <a:txBody>
                    <a:bodyPr/>
                    <a:lstStyle/>
                    <a:p>
                      <a:pPr algn="ctr" rtl="0" fontAlgn="base"/>
                      <a:r>
                        <a:rPr lang="en-US" sz="1400" b="1" i="0" dirty="0">
                          <a:effectLst/>
                          <a:latin typeface="Times New Roman" panose="02020603050405020304" pitchFamily="18" charset="0"/>
                        </a:rPr>
                        <a:t>Connections/Differences</a:t>
                      </a:r>
                      <a:r>
                        <a:rPr lang="en-US" sz="1400" b="0" i="0" dirty="0">
                          <a:effectLst/>
                          <a:latin typeface="Times New Roman" panose="02020603050405020304" pitchFamily="18" charset="0"/>
                        </a:rPr>
                        <a:t> </a:t>
                      </a:r>
                      <a:endParaRPr lang="en-US" sz="2400" b="0" i="0" dirty="0">
                        <a:effectLst/>
                      </a:endParaRPr>
                    </a:p>
                  </a:txBody>
                  <a:tcPr anchor="ctr"/>
                </a:tc>
                <a:tc>
                  <a:txBody>
                    <a:bodyPr/>
                    <a:lstStyle/>
                    <a:p>
                      <a:pPr algn="ctr" rtl="0" fontAlgn="base"/>
                      <a:r>
                        <a:rPr lang="en-US" sz="1400" b="1" i="0" dirty="0">
                          <a:effectLst/>
                          <a:latin typeface="Times New Roman" panose="02020603050405020304" pitchFamily="18" charset="0"/>
                        </a:rPr>
                        <a:t>Comments</a:t>
                      </a:r>
                      <a:r>
                        <a:rPr lang="en-US" sz="1400" b="0" i="0" dirty="0">
                          <a:effectLst/>
                          <a:latin typeface="Times New Roman" panose="02020603050405020304" pitchFamily="18" charset="0"/>
                        </a:rPr>
                        <a:t> </a:t>
                      </a:r>
                      <a:endParaRPr lang="en-US" sz="2400" b="0" i="0" dirty="0">
                        <a:effectLst/>
                      </a:endParaRPr>
                    </a:p>
                  </a:txBody>
                  <a:tcPr anchor="ctr"/>
                </a:tc>
                <a:extLst>
                  <a:ext uri="{0D108BD9-81ED-4DB2-BD59-A6C34878D82A}">
                    <a16:rowId xmlns:a16="http://schemas.microsoft.com/office/drawing/2014/main" val="578023948"/>
                  </a:ext>
                </a:extLst>
              </a:tr>
              <a:tr h="1185398">
                <a:tc>
                  <a:txBody>
                    <a:bodyPr/>
                    <a:lstStyle/>
                    <a:p>
                      <a:pPr algn="l" rtl="0" fontAlgn="base"/>
                      <a:r>
                        <a:rPr lang="en-US" sz="1200" b="1" i="0" u="sng" dirty="0">
                          <a:effectLst/>
                          <a:latin typeface="+mn-lt"/>
                        </a:rPr>
                        <a:t>Roberts HV</a:t>
                      </a:r>
                      <a:r>
                        <a:rPr lang="en-US" sz="1200" b="0" i="0" dirty="0">
                          <a:effectLst/>
                          <a:latin typeface="+mn-lt"/>
                        </a:rPr>
                        <a:t>. Stock-market “patterns” and financial analysis: methodological suggestions. </a:t>
                      </a:r>
                      <a:r>
                        <a:rPr lang="en-US" sz="1200" b="0" i="1" dirty="0">
                          <a:effectLst/>
                          <a:latin typeface="+mn-lt"/>
                        </a:rPr>
                        <a:t>J Finance</a:t>
                      </a:r>
                      <a:r>
                        <a:rPr lang="en-US" sz="1200" b="0" i="0" dirty="0">
                          <a:effectLst/>
                          <a:latin typeface="+mn-lt"/>
                        </a:rPr>
                        <a:t>. 1959;14(1):1-10. </a:t>
                      </a:r>
                    </a:p>
                  </a:txBody>
                  <a:tcPr anchor="ctr"/>
                </a:tc>
                <a:tc>
                  <a:txBody>
                    <a:bodyPr/>
                    <a:lstStyle/>
                    <a:p>
                      <a:pPr algn="l" rtl="0" fontAlgn="base"/>
                      <a:r>
                        <a:rPr lang="en-US" sz="1200" b="0" i="0" dirty="0">
                          <a:effectLst/>
                          <a:latin typeface="+mn-lt"/>
                        </a:rPr>
                        <a:t>First paper that used </a:t>
                      </a:r>
                      <a:r>
                        <a:rPr lang="en-US" sz="1200" b="0" i="0" u="sng" dirty="0">
                          <a:effectLst/>
                          <a:latin typeface="+mn-lt"/>
                        </a:rPr>
                        <a:t>SPC methods</a:t>
                      </a:r>
                      <a:r>
                        <a:rPr lang="en-US" sz="1200" b="0" i="0" dirty="0">
                          <a:effectLst/>
                          <a:latin typeface="+mn-lt"/>
                        </a:rPr>
                        <a:t> to study </a:t>
                      </a:r>
                      <a:r>
                        <a:rPr lang="en-US" sz="1200" b="0" i="0" u="sng" dirty="0">
                          <a:effectLst/>
                          <a:latin typeface="+mn-lt"/>
                        </a:rPr>
                        <a:t>changes in stock market price</a:t>
                      </a:r>
                      <a:r>
                        <a:rPr lang="en-US" sz="1200" b="0" i="0" dirty="0">
                          <a:effectLst/>
                          <a:latin typeface="+mn-lt"/>
                        </a:rPr>
                        <a:t> levels. </a:t>
                      </a:r>
                    </a:p>
                  </a:txBody>
                  <a:tcPr/>
                </a:tc>
                <a:tc>
                  <a:txBody>
                    <a:bodyPr/>
                    <a:lstStyle/>
                    <a:p>
                      <a:pPr algn="l" rtl="0" fontAlgn="base"/>
                      <a:r>
                        <a:rPr lang="en-US" sz="1200" b="0" i="0" dirty="0">
                          <a:effectLst/>
                          <a:latin typeface="+mn-lt"/>
                        </a:rPr>
                        <a:t> No trading rules</a:t>
                      </a:r>
                    </a:p>
                  </a:txBody>
                  <a:tcPr/>
                </a:tc>
                <a:tc>
                  <a:txBody>
                    <a:bodyPr/>
                    <a:lstStyle/>
                    <a:p>
                      <a:pPr algn="l" rtl="0" fontAlgn="base"/>
                      <a:r>
                        <a:rPr lang="en-US" sz="1200" b="0" i="0" dirty="0">
                          <a:effectLst/>
                          <a:latin typeface="+mn-lt"/>
                        </a:rPr>
                        <a:t>Set up control limits to aid visualize analysis in the future. </a:t>
                      </a:r>
                      <a:r>
                        <a:rPr lang="en-US" sz="1200" b="0" i="0" u="sng" dirty="0">
                          <a:effectLst/>
                          <a:latin typeface="+mn-lt"/>
                        </a:rPr>
                        <a:t>If a point falls outside the control limits, this gives a signal for analyst. </a:t>
                      </a:r>
                    </a:p>
                  </a:txBody>
                  <a:tcPr/>
                </a:tc>
                <a:extLst>
                  <a:ext uri="{0D108BD9-81ED-4DB2-BD59-A6C34878D82A}">
                    <a16:rowId xmlns:a16="http://schemas.microsoft.com/office/drawing/2014/main" val="2540679461"/>
                  </a:ext>
                </a:extLst>
              </a:tr>
              <a:tr h="1401593">
                <a:tc>
                  <a:txBody>
                    <a:bodyPr/>
                    <a:lstStyle/>
                    <a:p>
                      <a:pPr algn="l" rtl="0" fontAlgn="base"/>
                      <a:r>
                        <a:rPr lang="en-US" sz="1200" b="1" i="0" u="sng" dirty="0">
                          <a:effectLst/>
                          <a:latin typeface="+mn-lt"/>
                        </a:rPr>
                        <a:t>Hubbard CL</a:t>
                      </a:r>
                      <a:r>
                        <a:rPr lang="en-US" sz="1200" b="0" i="0" u="sng" dirty="0">
                          <a:effectLst/>
                          <a:latin typeface="+mn-lt"/>
                        </a:rPr>
                        <a:t>. </a:t>
                      </a:r>
                      <a:r>
                        <a:rPr lang="en-US" sz="1200" b="0" i="0" dirty="0">
                          <a:effectLst/>
                          <a:latin typeface="+mn-lt"/>
                        </a:rPr>
                        <a:t>A control chart for postwar stock price levels. </a:t>
                      </a:r>
                      <a:r>
                        <a:rPr lang="en-US" sz="1200" b="0" i="1" dirty="0">
                          <a:effectLst/>
                          <a:latin typeface="+mn-lt"/>
                        </a:rPr>
                        <a:t>Finance Anal J</a:t>
                      </a:r>
                      <a:r>
                        <a:rPr lang="en-US" sz="1200" b="0" i="0" dirty="0">
                          <a:effectLst/>
                          <a:latin typeface="+mn-lt"/>
                        </a:rPr>
                        <a:t>. 1967;23(6):139-145. </a:t>
                      </a:r>
                    </a:p>
                  </a:txBody>
                  <a:tcPr anchor="ctr"/>
                </a:tc>
                <a:tc>
                  <a:txBody>
                    <a:bodyPr/>
                    <a:lstStyle/>
                    <a:p>
                      <a:pPr algn="l" rtl="0" fontAlgn="base"/>
                      <a:r>
                        <a:rPr lang="en-US" sz="1200" b="0" i="0" u="sng" dirty="0">
                          <a:effectLst/>
                          <a:latin typeface="+mn-lt"/>
                        </a:rPr>
                        <a:t>Determined stock price trend</a:t>
                      </a:r>
                      <a:r>
                        <a:rPr lang="en-US" sz="1200" b="0" i="0" dirty="0">
                          <a:effectLst/>
                          <a:latin typeface="+mn-lt"/>
                        </a:rPr>
                        <a:t> and </a:t>
                      </a:r>
                      <a:r>
                        <a:rPr lang="en-US" sz="1200" b="0" i="0" u="sng" dirty="0">
                          <a:effectLst/>
                          <a:latin typeface="+mn-lt"/>
                        </a:rPr>
                        <a:t>compared it with </a:t>
                      </a:r>
                      <a:r>
                        <a:rPr lang="en-US" sz="1200" b="0" i="0" dirty="0">
                          <a:effectLst/>
                          <a:latin typeface="+mn-lt"/>
                        </a:rPr>
                        <a:t>gross national product </a:t>
                      </a:r>
                      <a:r>
                        <a:rPr lang="en-US" sz="1200" b="0" i="0" u="sng" dirty="0">
                          <a:effectLst/>
                          <a:latin typeface="+mn-lt"/>
                        </a:rPr>
                        <a:t>(GNP) </a:t>
                      </a:r>
                      <a:r>
                        <a:rPr lang="en-US" sz="1200" b="0" i="0" dirty="0">
                          <a:effectLst/>
                          <a:latin typeface="+mn-lt"/>
                        </a:rPr>
                        <a:t>and </a:t>
                      </a:r>
                      <a:r>
                        <a:rPr lang="en-US" sz="1200" b="0" i="0" u="sng" dirty="0">
                          <a:effectLst/>
                          <a:latin typeface="+mn-lt"/>
                        </a:rPr>
                        <a:t>personal income trends</a:t>
                      </a:r>
                      <a:r>
                        <a:rPr lang="en-US" sz="1200" b="0" i="0" dirty="0">
                          <a:effectLst/>
                          <a:latin typeface="+mn-lt"/>
                        </a:rPr>
                        <a:t>. </a:t>
                      </a:r>
                    </a:p>
                    <a:p>
                      <a:pPr algn="l" rtl="0" fontAlgn="base"/>
                      <a:r>
                        <a:rPr lang="en-US" sz="1200" b="0" i="0" dirty="0">
                          <a:effectLst/>
                          <a:latin typeface="+mn-lt"/>
                        </a:rPr>
                        <a:t>Set up decision rules for buying or holding stocks. </a:t>
                      </a:r>
                    </a:p>
                  </a:txBody>
                  <a:tcPr/>
                </a:tc>
                <a:tc>
                  <a:txBody>
                    <a:bodyPr/>
                    <a:lstStyle/>
                    <a:p>
                      <a:pPr algn="l" rtl="0" fontAlgn="base"/>
                      <a:r>
                        <a:rPr lang="en-US" sz="1200" b="0" i="0" dirty="0">
                          <a:effectLst/>
                          <a:latin typeface="+mn-lt"/>
                        </a:rPr>
                        <a:t> </a:t>
                      </a:r>
                      <a:r>
                        <a:rPr lang="en-US" sz="1200" b="0" i="0" u="sng" dirty="0">
                          <a:effectLst/>
                          <a:latin typeface="+mn-lt"/>
                        </a:rPr>
                        <a:t>Proposed a decision rule</a:t>
                      </a:r>
                      <a:r>
                        <a:rPr lang="en-US" sz="1200" b="0" i="0" dirty="0">
                          <a:effectLst/>
                          <a:latin typeface="+mn-lt"/>
                        </a:rPr>
                        <a:t> based on sell and buy signals. </a:t>
                      </a:r>
                    </a:p>
                  </a:txBody>
                  <a:tcPr/>
                </a:tc>
                <a:tc>
                  <a:txBody>
                    <a:bodyPr/>
                    <a:lstStyle/>
                    <a:p>
                      <a:pPr algn="l" rtl="0" fontAlgn="base"/>
                      <a:r>
                        <a:rPr lang="en-US" sz="1200" b="0" i="0" dirty="0">
                          <a:effectLst/>
                          <a:latin typeface="+mn-lt"/>
                        </a:rPr>
                        <a:t>The used data is monthly values of 200 stock average from 1950 to 1967. </a:t>
                      </a:r>
                    </a:p>
                  </a:txBody>
                  <a:tcPr/>
                </a:tc>
                <a:extLst>
                  <a:ext uri="{0D108BD9-81ED-4DB2-BD59-A6C34878D82A}">
                    <a16:rowId xmlns:a16="http://schemas.microsoft.com/office/drawing/2014/main" val="713893908"/>
                  </a:ext>
                </a:extLst>
              </a:tr>
              <a:tr h="2309377">
                <a:tc>
                  <a:txBody>
                    <a:bodyPr/>
                    <a:lstStyle/>
                    <a:p>
                      <a:pPr algn="l" rtl="0" fontAlgn="base"/>
                      <a:r>
                        <a:rPr lang="en-US" sz="1200" b="1" i="0" u="sng" dirty="0">
                          <a:effectLst/>
                          <a:latin typeface="+mn-lt"/>
                        </a:rPr>
                        <a:t>Alexander SS</a:t>
                      </a:r>
                      <a:r>
                        <a:rPr lang="en-US" sz="1200" b="0" i="0" dirty="0">
                          <a:effectLst/>
                          <a:latin typeface="+mn-lt"/>
                        </a:rPr>
                        <a:t>. Price movements in speculative markets: trends or random walks. Ind </a:t>
                      </a:r>
                      <a:r>
                        <a:rPr lang="en-US" sz="1200" b="0" i="0" dirty="0" err="1">
                          <a:effectLst/>
                          <a:latin typeface="+mn-lt"/>
                        </a:rPr>
                        <a:t>Manag</a:t>
                      </a:r>
                      <a:r>
                        <a:rPr lang="en-US" sz="1200" b="0" i="0" dirty="0">
                          <a:effectLst/>
                          <a:latin typeface="+mn-lt"/>
                        </a:rPr>
                        <a:t> Rev. 1961;2(2):7-26. </a:t>
                      </a:r>
                    </a:p>
                    <a:p>
                      <a:pPr algn="l" rtl="0" fontAlgn="base"/>
                      <a:r>
                        <a:rPr lang="en-US" sz="1200" b="0" i="0" dirty="0">
                          <a:effectLst/>
                          <a:latin typeface="+mn-lt"/>
                        </a:rPr>
                        <a:t>43. Alexander SS. Price movements in speculative markets-trends or random walks, number 2. Ind Manage Rev. 1964;5(2):25–46. </a:t>
                      </a:r>
                    </a:p>
                  </a:txBody>
                  <a:tcPr anchor="ctr"/>
                </a:tc>
                <a:tc>
                  <a:txBody>
                    <a:bodyPr/>
                    <a:lstStyle/>
                    <a:p>
                      <a:pPr algn="l" rtl="0" fontAlgn="base"/>
                      <a:r>
                        <a:rPr lang="en-US" sz="1200" b="0" i="0" dirty="0">
                          <a:effectLst/>
                          <a:latin typeface="+mn-lt"/>
                        </a:rPr>
                        <a:t>Introduced the </a:t>
                      </a:r>
                      <a:r>
                        <a:rPr lang="en-US" sz="1200" b="0" i="0" u="sng" dirty="0">
                          <a:effectLst/>
                          <a:latin typeface="+mn-lt"/>
                        </a:rPr>
                        <a:t>filter trading rules</a:t>
                      </a:r>
                      <a:r>
                        <a:rPr lang="en-US" sz="1200" b="0" i="0" dirty="0">
                          <a:effectLst/>
                          <a:latin typeface="+mn-lt"/>
                        </a:rPr>
                        <a:t>.  </a:t>
                      </a:r>
                    </a:p>
                    <a:p>
                      <a:pPr algn="l" rtl="0" fontAlgn="base"/>
                      <a:r>
                        <a:rPr lang="en-US" sz="1200" b="0" i="0" dirty="0">
                          <a:effectLst/>
                          <a:latin typeface="+mn-lt"/>
                        </a:rPr>
                        <a:t>Filter trading rule is defined as a </a:t>
                      </a:r>
                      <a:r>
                        <a:rPr lang="en-US" sz="1200" b="0" i="0" u="sng" dirty="0">
                          <a:effectLst/>
                          <a:latin typeface="+mn-lt"/>
                        </a:rPr>
                        <a:t>sequence of signals for buying and selling stocks</a:t>
                      </a:r>
                      <a:r>
                        <a:rPr lang="en-US" sz="1200" b="0" i="0" dirty="0">
                          <a:effectLst/>
                          <a:latin typeface="+mn-lt"/>
                        </a:rPr>
                        <a:t>. </a:t>
                      </a:r>
                    </a:p>
                    <a:p>
                      <a:pPr algn="l" rtl="0" fontAlgn="base"/>
                      <a:r>
                        <a:rPr lang="en-US" sz="1200" b="0" i="0" dirty="0">
                          <a:effectLst/>
                          <a:latin typeface="+mn-lt"/>
                        </a:rPr>
                        <a:t>Buy signal: for example, the daily closing price of a stock moves up at least a certain percent x from a subsequent low. x here is the filter size for the trading rule. </a:t>
                      </a:r>
                    </a:p>
                  </a:txBody>
                  <a:tcPr/>
                </a:tc>
                <a:tc>
                  <a:txBody>
                    <a:bodyPr/>
                    <a:lstStyle/>
                    <a:p>
                      <a:pPr algn="l" rtl="0" fontAlgn="base"/>
                      <a:r>
                        <a:rPr lang="en-US" sz="1200" b="0" i="0" dirty="0">
                          <a:effectLst/>
                          <a:latin typeface="+mn-lt"/>
                        </a:rPr>
                        <a:t>Calculated profits from various filter sizes and compared them with buy and hold strategy. </a:t>
                      </a:r>
                    </a:p>
                  </a:txBody>
                  <a:tcPr/>
                </a:tc>
                <a:tc>
                  <a:txBody>
                    <a:bodyPr/>
                    <a:lstStyle/>
                    <a:p>
                      <a:pPr algn="l" rtl="0" fontAlgn="base"/>
                      <a:r>
                        <a:rPr lang="en-US" sz="1200" b="0" i="0" dirty="0">
                          <a:effectLst/>
                          <a:latin typeface="+mn-lt"/>
                        </a:rPr>
                        <a:t>Findings in these papers can be summarized as: Price changes appear to follow a random walk over time, but a move, once initiated, tends to persist. </a:t>
                      </a:r>
                    </a:p>
                  </a:txBody>
                  <a:tcPr/>
                </a:tc>
                <a:extLst>
                  <a:ext uri="{0D108BD9-81ED-4DB2-BD59-A6C34878D82A}">
                    <a16:rowId xmlns:a16="http://schemas.microsoft.com/office/drawing/2014/main" val="11541706"/>
                  </a:ext>
                </a:extLst>
              </a:tr>
            </a:tbl>
          </a:graphicData>
        </a:graphic>
      </p:graphicFrame>
    </p:spTree>
    <p:extLst>
      <p:ext uri="{BB962C8B-B14F-4D97-AF65-F5344CB8AC3E}">
        <p14:creationId xmlns:p14="http://schemas.microsoft.com/office/powerpoint/2010/main" val="3114969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3E278C6-2E71-44CC-AAB5-4532BFE8BBA6}"/>
              </a:ext>
            </a:extLst>
          </p:cNvPr>
          <p:cNvGraphicFramePr>
            <a:graphicFrameLocks noGrp="1"/>
          </p:cNvGraphicFramePr>
          <p:nvPr>
            <p:extLst>
              <p:ext uri="{D42A27DB-BD31-4B8C-83A1-F6EECF244321}">
                <p14:modId xmlns:p14="http://schemas.microsoft.com/office/powerpoint/2010/main" val="2449748564"/>
              </p:ext>
            </p:extLst>
          </p:nvPr>
        </p:nvGraphicFramePr>
        <p:xfrm>
          <a:off x="180975" y="1339850"/>
          <a:ext cx="8782050" cy="5028582"/>
        </p:xfrm>
        <a:graphic>
          <a:graphicData uri="http://schemas.openxmlformats.org/drawingml/2006/table">
            <a:tbl>
              <a:tblPr firstRow="1" firstCol="1" bandRow="1">
                <a:tableStyleId>{5C22544A-7EE6-4342-B048-85BDC9FD1C3A}</a:tableStyleId>
              </a:tblPr>
              <a:tblGrid>
                <a:gridCol w="1971675">
                  <a:extLst>
                    <a:ext uri="{9D8B030D-6E8A-4147-A177-3AD203B41FA5}">
                      <a16:colId xmlns:a16="http://schemas.microsoft.com/office/drawing/2014/main" val="1111289081"/>
                    </a:ext>
                  </a:extLst>
                </a:gridCol>
                <a:gridCol w="2425081">
                  <a:extLst>
                    <a:ext uri="{9D8B030D-6E8A-4147-A177-3AD203B41FA5}">
                      <a16:colId xmlns:a16="http://schemas.microsoft.com/office/drawing/2014/main" val="1740311354"/>
                    </a:ext>
                  </a:extLst>
                </a:gridCol>
                <a:gridCol w="2260871">
                  <a:extLst>
                    <a:ext uri="{9D8B030D-6E8A-4147-A177-3AD203B41FA5}">
                      <a16:colId xmlns:a16="http://schemas.microsoft.com/office/drawing/2014/main" val="3273733913"/>
                    </a:ext>
                  </a:extLst>
                </a:gridCol>
                <a:gridCol w="2124423">
                  <a:extLst>
                    <a:ext uri="{9D8B030D-6E8A-4147-A177-3AD203B41FA5}">
                      <a16:colId xmlns:a16="http://schemas.microsoft.com/office/drawing/2014/main" val="856795360"/>
                    </a:ext>
                  </a:extLst>
                </a:gridCol>
              </a:tblGrid>
              <a:tr h="882650">
                <a:tc>
                  <a:txBody>
                    <a:bodyPr/>
                    <a:lstStyle/>
                    <a:p>
                      <a:pPr algn="ctr" rtl="0" fontAlgn="base"/>
                      <a:r>
                        <a:rPr lang="en-US" sz="1400" b="1" i="0" dirty="0">
                          <a:effectLst/>
                          <a:latin typeface="Times New Roman" panose="02020603050405020304" pitchFamily="18" charset="0"/>
                        </a:rPr>
                        <a:t>Paper</a:t>
                      </a:r>
                      <a:r>
                        <a:rPr lang="en-US" sz="1400" b="0" i="0" dirty="0">
                          <a:effectLst/>
                          <a:latin typeface="Times New Roman" panose="02020603050405020304" pitchFamily="18" charset="0"/>
                        </a:rPr>
                        <a:t> </a:t>
                      </a:r>
                      <a:endParaRPr lang="en-US" sz="2400" b="0" i="0" dirty="0">
                        <a:effectLst/>
                      </a:endParaRPr>
                    </a:p>
                  </a:txBody>
                  <a:tcPr anchor="ctr"/>
                </a:tc>
                <a:tc>
                  <a:txBody>
                    <a:bodyPr/>
                    <a:lstStyle/>
                    <a:p>
                      <a:pPr algn="ctr" rtl="0" fontAlgn="base"/>
                      <a:r>
                        <a:rPr lang="en-US" sz="1400" b="1" i="0" dirty="0">
                          <a:effectLst/>
                          <a:latin typeface="Times New Roman" panose="02020603050405020304" pitchFamily="18" charset="0"/>
                        </a:rPr>
                        <a:t>Main Focus/ Idea/ Methods</a:t>
                      </a:r>
                      <a:r>
                        <a:rPr lang="en-US" sz="1400" b="0" i="0" dirty="0">
                          <a:effectLst/>
                          <a:latin typeface="Times New Roman" panose="02020603050405020304" pitchFamily="18" charset="0"/>
                        </a:rPr>
                        <a:t> </a:t>
                      </a:r>
                      <a:endParaRPr lang="en-US" sz="2400" b="0" i="0" dirty="0">
                        <a:effectLst/>
                      </a:endParaRPr>
                    </a:p>
                  </a:txBody>
                  <a:tcPr anchor="ctr"/>
                </a:tc>
                <a:tc>
                  <a:txBody>
                    <a:bodyPr/>
                    <a:lstStyle/>
                    <a:p>
                      <a:pPr algn="ctr" rtl="0" fontAlgn="base"/>
                      <a:r>
                        <a:rPr lang="en-US" sz="1400" b="1" i="0" dirty="0">
                          <a:effectLst/>
                          <a:latin typeface="Times New Roman" panose="02020603050405020304" pitchFamily="18" charset="0"/>
                        </a:rPr>
                        <a:t>Connections/Differences</a:t>
                      </a:r>
                      <a:r>
                        <a:rPr lang="en-US" sz="1400" b="0" i="0" dirty="0">
                          <a:effectLst/>
                          <a:latin typeface="Times New Roman" panose="02020603050405020304" pitchFamily="18" charset="0"/>
                        </a:rPr>
                        <a:t> </a:t>
                      </a:r>
                      <a:endParaRPr lang="en-US" sz="2400" b="0" i="0" dirty="0">
                        <a:effectLst/>
                      </a:endParaRPr>
                    </a:p>
                  </a:txBody>
                  <a:tcPr anchor="ctr"/>
                </a:tc>
                <a:tc>
                  <a:txBody>
                    <a:bodyPr/>
                    <a:lstStyle/>
                    <a:p>
                      <a:pPr algn="ctr" rtl="0" fontAlgn="base"/>
                      <a:r>
                        <a:rPr lang="en-US" sz="1400" b="1" i="0" dirty="0">
                          <a:effectLst/>
                          <a:latin typeface="Times New Roman" panose="02020603050405020304" pitchFamily="18" charset="0"/>
                        </a:rPr>
                        <a:t>Comments</a:t>
                      </a:r>
                      <a:r>
                        <a:rPr lang="en-US" sz="1400" b="0" i="0" dirty="0">
                          <a:effectLst/>
                          <a:latin typeface="Times New Roman" panose="02020603050405020304" pitchFamily="18" charset="0"/>
                        </a:rPr>
                        <a:t> </a:t>
                      </a:r>
                      <a:endParaRPr lang="en-US" sz="2400" b="0" i="0" dirty="0">
                        <a:effectLst/>
                      </a:endParaRPr>
                    </a:p>
                  </a:txBody>
                  <a:tcPr anchor="ctr"/>
                </a:tc>
                <a:extLst>
                  <a:ext uri="{0D108BD9-81ED-4DB2-BD59-A6C34878D82A}">
                    <a16:rowId xmlns:a16="http://schemas.microsoft.com/office/drawing/2014/main" val="745247815"/>
                  </a:ext>
                </a:extLst>
              </a:tr>
              <a:tr h="2362200">
                <a:tc>
                  <a:txBody>
                    <a:bodyPr/>
                    <a:lstStyle/>
                    <a:p>
                      <a:pPr algn="l" rtl="0" fontAlgn="base"/>
                      <a:r>
                        <a:rPr lang="en-US" sz="1200" b="1" i="0" u="sng" dirty="0">
                          <a:effectLst/>
                          <a:latin typeface="+mn-lt"/>
                        </a:rPr>
                        <a:t>Lam K, Yam H</a:t>
                      </a:r>
                      <a:r>
                        <a:rPr lang="en-US" sz="1200" b="1" i="0" dirty="0">
                          <a:effectLst/>
                          <a:latin typeface="+mn-lt"/>
                        </a:rPr>
                        <a:t>. </a:t>
                      </a:r>
                      <a:r>
                        <a:rPr lang="en-US" sz="1200" b="0" i="0" dirty="0">
                          <a:effectLst/>
                          <a:latin typeface="+mn-lt"/>
                        </a:rPr>
                        <a:t>CUSUM techniques for technical trading in financial markets. </a:t>
                      </a:r>
                      <a:r>
                        <a:rPr lang="en-US" sz="1200" b="0" i="1" dirty="0" err="1">
                          <a:effectLst/>
                          <a:latin typeface="+mn-lt"/>
                        </a:rPr>
                        <a:t>Finadndc</a:t>
                      </a:r>
                      <a:r>
                        <a:rPr lang="en-US" sz="1200" b="0" i="1" dirty="0">
                          <a:effectLst/>
                          <a:latin typeface="+mn-lt"/>
                        </a:rPr>
                        <a:t> </a:t>
                      </a:r>
                      <a:r>
                        <a:rPr lang="en-US" sz="1200" b="0" i="1" dirty="0" err="1">
                          <a:effectLst/>
                          <a:latin typeface="+mn-lt"/>
                        </a:rPr>
                        <a:t>Eng</a:t>
                      </a:r>
                      <a:r>
                        <a:rPr lang="en-US" sz="1200" b="0" i="1" dirty="0">
                          <a:effectLst/>
                          <a:latin typeface="+mn-lt"/>
                        </a:rPr>
                        <a:t> </a:t>
                      </a:r>
                      <a:r>
                        <a:rPr lang="en-US" sz="1200" b="0" i="1" dirty="0" err="1">
                          <a:effectLst/>
                          <a:latin typeface="+mn-lt"/>
                        </a:rPr>
                        <a:t>Jpn</a:t>
                      </a:r>
                      <a:r>
                        <a:rPr lang="en-US" sz="1200" b="0" i="1" dirty="0">
                          <a:effectLst/>
                          <a:latin typeface="+mn-lt"/>
                        </a:rPr>
                        <a:t> Markets</a:t>
                      </a:r>
                      <a:r>
                        <a:rPr lang="en-US" sz="1200" b="0" i="0" dirty="0">
                          <a:effectLst/>
                          <a:latin typeface="+mn-lt"/>
                        </a:rPr>
                        <a:t>. 1997;4(3):257-274. </a:t>
                      </a:r>
                    </a:p>
                  </a:txBody>
                  <a:tcPr anchor="ctr"/>
                </a:tc>
                <a:tc>
                  <a:txBody>
                    <a:bodyPr/>
                    <a:lstStyle/>
                    <a:p>
                      <a:pPr algn="l" rtl="0" fontAlgn="base"/>
                      <a:r>
                        <a:rPr lang="en-US" sz="1200" b="0" i="0" dirty="0">
                          <a:effectLst/>
                          <a:latin typeface="+mn-lt"/>
                        </a:rPr>
                        <a:t>Motivated by the filter trading rule, used </a:t>
                      </a:r>
                      <a:r>
                        <a:rPr lang="en-US" sz="1200" b="1" i="0" u="sng" dirty="0">
                          <a:effectLst/>
                          <a:latin typeface="+mn-lt"/>
                        </a:rPr>
                        <a:t>CUSUM</a:t>
                      </a:r>
                      <a:r>
                        <a:rPr lang="en-US" sz="1200" b="0" i="0" dirty="0">
                          <a:effectLst/>
                          <a:latin typeface="+mn-lt"/>
                        </a:rPr>
                        <a:t> to create a trading strategy (equivalent to filter trading rule) in the stock market. </a:t>
                      </a:r>
                    </a:p>
                    <a:p>
                      <a:pPr algn="l" rtl="0" fontAlgn="base"/>
                      <a:r>
                        <a:rPr lang="en-US" sz="1200" b="0" i="0" dirty="0">
                          <a:effectLst/>
                          <a:latin typeface="+mn-lt"/>
                        </a:rPr>
                        <a:t>a) k=0, h=log(1+x) </a:t>
                      </a:r>
                    </a:p>
                    <a:p>
                      <a:pPr algn="l" rtl="0" fontAlgn="base"/>
                      <a:r>
                        <a:rPr lang="en-US" sz="1200" b="0" i="0" dirty="0">
                          <a:effectLst/>
                          <a:latin typeface="+mn-lt"/>
                        </a:rPr>
                        <a:t>x: filter size of trading rule= </a:t>
                      </a:r>
                    </a:p>
                    <a:p>
                      <a:pPr algn="l" rtl="0" fontAlgn="base"/>
                      <a:r>
                        <a:rPr lang="en-US" sz="1200" b="0" i="0" dirty="0">
                          <a:effectLst/>
                          <a:latin typeface="+mn-lt"/>
                        </a:rPr>
                        <a:t>b) Then generalized the classical filter trading rule: k≠0 </a:t>
                      </a:r>
                    </a:p>
                    <a:p>
                      <a:pPr algn="l" rtl="0" fontAlgn="base"/>
                      <a:r>
                        <a:rPr lang="en-US" sz="1200" b="0" i="0" dirty="0">
                          <a:effectLst/>
                          <a:latin typeface="+mn-lt"/>
                        </a:rPr>
                        <a:t>First, they considered general CUSUM procedure (k&gt;0, h=0) </a:t>
                      </a:r>
                    </a:p>
                  </a:txBody>
                  <a:tcPr/>
                </a:tc>
                <a:tc>
                  <a:txBody>
                    <a:bodyPr/>
                    <a:lstStyle/>
                    <a:p>
                      <a:pPr algn="l" rtl="0" fontAlgn="base"/>
                      <a:r>
                        <a:rPr lang="en-US" sz="1200" b="0" i="0" dirty="0">
                          <a:effectLst/>
                          <a:latin typeface="+mn-lt"/>
                        </a:rPr>
                        <a:t>First Trading Strategy based on CUSUM method. Worked on different scenarios for k and h.</a:t>
                      </a:r>
                    </a:p>
                  </a:txBody>
                  <a:tcPr/>
                </a:tc>
                <a:tc>
                  <a:txBody>
                    <a:bodyPr/>
                    <a:lstStyle/>
                    <a:p>
                      <a:pPr algn="l" rtl="0" fontAlgn="base"/>
                      <a:r>
                        <a:rPr lang="en-US" sz="1200" b="0" i="0" dirty="0">
                          <a:effectLst/>
                          <a:latin typeface="+mn-lt"/>
                        </a:rPr>
                        <a:t>Main drawback of the general filter trading rule (k&gt;0, h=0):  </a:t>
                      </a:r>
                    </a:p>
                    <a:p>
                      <a:pPr algn="l" rtl="0" fontAlgn="base"/>
                      <a:r>
                        <a:rPr lang="en-US" sz="1200" b="0" i="0" u="sng" dirty="0">
                          <a:effectLst/>
                          <a:latin typeface="+mn-lt"/>
                        </a:rPr>
                        <a:t>Absence of a stop-loss mechanism.</a:t>
                      </a:r>
                    </a:p>
                  </a:txBody>
                  <a:tcPr/>
                </a:tc>
                <a:extLst>
                  <a:ext uri="{0D108BD9-81ED-4DB2-BD59-A6C34878D82A}">
                    <a16:rowId xmlns:a16="http://schemas.microsoft.com/office/drawing/2014/main" val="3849160698"/>
                  </a:ext>
                </a:extLst>
              </a:tr>
              <a:tr h="1783732">
                <a:tc>
                  <a:txBody>
                    <a:bodyPr/>
                    <a:lstStyle/>
                    <a:p>
                      <a:pPr algn="l" rtl="0" fontAlgn="base"/>
                      <a:r>
                        <a:rPr lang="en-US" sz="1200" b="1" i="0" u="sng" dirty="0" err="1">
                          <a:effectLst/>
                          <a:latin typeface="+mn-lt"/>
                        </a:rPr>
                        <a:t>YiG,Coleman</a:t>
                      </a:r>
                      <a:r>
                        <a:rPr lang="en-US" sz="1200" b="1" i="0" u="sng" dirty="0">
                          <a:effectLst/>
                          <a:latin typeface="+mn-lt"/>
                        </a:rPr>
                        <a:t> S, </a:t>
                      </a:r>
                      <a:r>
                        <a:rPr lang="en-US" sz="1200" b="1" i="0" u="sng" dirty="0" err="1">
                          <a:effectLst/>
                          <a:latin typeface="+mn-lt"/>
                        </a:rPr>
                        <a:t>RenQ</a:t>
                      </a:r>
                      <a:r>
                        <a:rPr lang="en-US" sz="1200" b="0" i="0" dirty="0">
                          <a:effectLst/>
                          <a:latin typeface="+mn-lt"/>
                        </a:rPr>
                        <a:t>.</a:t>
                      </a:r>
                    </a:p>
                    <a:p>
                      <a:pPr algn="l" rtl="0" fontAlgn="base"/>
                      <a:r>
                        <a:rPr lang="en-US" sz="1200" b="0" i="0" dirty="0">
                          <a:effectLst/>
                          <a:latin typeface="+mn-lt"/>
                        </a:rPr>
                        <a:t>CUSUM method in predicting regime shifts and its performance in different stock markets allowing for transaction </a:t>
                      </a:r>
                    </a:p>
                    <a:p>
                      <a:pPr algn="l" rtl="0" fontAlgn="base"/>
                      <a:r>
                        <a:rPr lang="en-US" sz="1200" b="0" i="0" dirty="0">
                          <a:effectLst/>
                          <a:latin typeface="+mn-lt"/>
                        </a:rPr>
                        <a:t>fees. </a:t>
                      </a:r>
                      <a:r>
                        <a:rPr lang="en-US" sz="1200" b="0" i="1" dirty="0">
                          <a:effectLst/>
                          <a:latin typeface="+mn-lt"/>
                        </a:rPr>
                        <a:t>J Appl Stat</a:t>
                      </a:r>
                      <a:r>
                        <a:rPr lang="en-US" sz="1200" b="0" i="0" dirty="0">
                          <a:effectLst/>
                          <a:latin typeface="+mn-lt"/>
                        </a:rPr>
                        <a:t>. 2006;33(7):647-661. </a:t>
                      </a:r>
                    </a:p>
                  </a:txBody>
                  <a:tcPr anchor="ctr"/>
                </a:tc>
                <a:tc>
                  <a:txBody>
                    <a:bodyPr/>
                    <a:lstStyle/>
                    <a:p>
                      <a:pPr algn="l" rtl="0" fontAlgn="base"/>
                      <a:r>
                        <a:rPr lang="en-US" sz="1200" b="0" i="0" dirty="0">
                          <a:effectLst/>
                          <a:latin typeface="+mn-lt"/>
                        </a:rPr>
                        <a:t>CUSUM techniques in </a:t>
                      </a:r>
                      <a:r>
                        <a:rPr lang="en-US" sz="1200" b="0" i="0" u="sng" dirty="0">
                          <a:effectLst/>
                          <a:latin typeface="+mn-lt"/>
                        </a:rPr>
                        <a:t>predicting regime shifts</a:t>
                      </a:r>
                      <a:r>
                        <a:rPr lang="en-US" sz="1200" b="0" i="0" dirty="0">
                          <a:effectLst/>
                          <a:latin typeface="+mn-lt"/>
                        </a:rPr>
                        <a:t> (between bullish and bearish) + </a:t>
                      </a:r>
                      <a:r>
                        <a:rPr lang="en-US" sz="1200" b="0" i="0" u="sng" dirty="0">
                          <a:effectLst/>
                          <a:latin typeface="+mn-lt"/>
                        </a:rPr>
                        <a:t>transaction fees</a:t>
                      </a:r>
                      <a:r>
                        <a:rPr lang="en-US" sz="1200" b="0" i="0" dirty="0">
                          <a:effectLst/>
                          <a:latin typeface="+mn-lt"/>
                        </a:rPr>
                        <a:t>.  </a:t>
                      </a:r>
                    </a:p>
                    <a:p>
                      <a:pPr algn="l" rtl="0" fontAlgn="base"/>
                      <a:r>
                        <a:rPr lang="en-US" sz="1200" b="0" i="0" dirty="0">
                          <a:effectLst/>
                          <a:latin typeface="+mn-lt"/>
                        </a:rPr>
                        <a:t>Performance of each k and h is measured by Total Profit and Daily Profit.</a:t>
                      </a:r>
                    </a:p>
                  </a:txBody>
                  <a:tcPr/>
                </a:tc>
                <a:tc>
                  <a:txBody>
                    <a:bodyPr/>
                    <a:lstStyle/>
                    <a:p>
                      <a:pPr algn="l" rtl="0" fontAlgn="base"/>
                      <a:r>
                        <a:rPr lang="en-US" sz="1200" b="0" i="0" dirty="0">
                          <a:effectLst/>
                          <a:latin typeface="+mn-lt"/>
                        </a:rPr>
                        <a:t>Considering transaction fees in contrast with Lam, Yam. For the first time in CUSUM papers.</a:t>
                      </a:r>
                    </a:p>
                  </a:txBody>
                  <a:tcPr/>
                </a:tc>
                <a:tc>
                  <a:txBody>
                    <a:bodyPr/>
                    <a:lstStyle/>
                    <a:p>
                      <a:pPr algn="l" rtl="0" fontAlgn="base"/>
                      <a:r>
                        <a:rPr lang="en-US" sz="1200" b="0" i="0" dirty="0">
                          <a:effectLst/>
                          <a:latin typeface="+mn-lt"/>
                        </a:rPr>
                        <a:t>Result of considering transaction fees was </a:t>
                      </a:r>
                      <a:r>
                        <a:rPr lang="en-US" sz="1200" b="0" i="0" u="sng" dirty="0">
                          <a:effectLst/>
                          <a:latin typeface="+mn-lt"/>
                        </a:rPr>
                        <a:t>Deterioration of CUSUM </a:t>
                      </a:r>
                      <a:r>
                        <a:rPr lang="en-US" sz="1200" b="0" i="0" dirty="0">
                          <a:effectLst/>
                          <a:latin typeface="+mn-lt"/>
                        </a:rPr>
                        <a:t>(No acceptable k and h)  </a:t>
                      </a:r>
                    </a:p>
                  </a:txBody>
                  <a:tcPr/>
                </a:tc>
                <a:extLst>
                  <a:ext uri="{0D108BD9-81ED-4DB2-BD59-A6C34878D82A}">
                    <a16:rowId xmlns:a16="http://schemas.microsoft.com/office/drawing/2014/main" val="1830432182"/>
                  </a:ext>
                </a:extLst>
              </a:tr>
            </a:tbl>
          </a:graphicData>
        </a:graphic>
      </p:graphicFrame>
      <p:sp>
        <p:nvSpPr>
          <p:cNvPr id="10" name="TextBox 9">
            <a:extLst>
              <a:ext uri="{FF2B5EF4-FFF2-40B4-BE49-F238E27FC236}">
                <a16:creationId xmlns:a16="http://schemas.microsoft.com/office/drawing/2014/main" id="{AB0C7CC9-CE6D-438C-80C1-FFF2B2284DE1}"/>
              </a:ext>
            </a:extLst>
          </p:cNvPr>
          <p:cNvSpPr txBox="1"/>
          <p:nvPr/>
        </p:nvSpPr>
        <p:spPr>
          <a:xfrm>
            <a:off x="3434541" y="576188"/>
            <a:ext cx="2265867" cy="646331"/>
          </a:xfrm>
          <a:prstGeom prst="rect">
            <a:avLst/>
          </a:prstGeom>
          <a:noFill/>
        </p:spPr>
        <p:txBody>
          <a:bodyPr wrap="square" rtlCol="0">
            <a:spAutoFit/>
          </a:bodyPr>
          <a:lstStyle/>
          <a:p>
            <a:r>
              <a:rPr lang="en-US" sz="3600" b="1" dirty="0">
                <a:latin typeface="+mn-lt"/>
              </a:rPr>
              <a:t>Literature</a:t>
            </a:r>
          </a:p>
        </p:txBody>
      </p:sp>
      <p:cxnSp>
        <p:nvCxnSpPr>
          <p:cNvPr id="11" name="Straight Connector 10">
            <a:extLst>
              <a:ext uri="{FF2B5EF4-FFF2-40B4-BE49-F238E27FC236}">
                <a16:creationId xmlns:a16="http://schemas.microsoft.com/office/drawing/2014/main" id="{D9EAE9C8-29FF-47DF-B271-A24FB2B91B24}"/>
              </a:ext>
              <a:ext uri="{C183D7F6-B498-43B3-948B-1728B52AA6E4}">
                <adec:decorative xmlns:adec="http://schemas.microsoft.com/office/drawing/2017/decorative" val="1"/>
              </a:ext>
            </a:extLst>
          </p:cNvPr>
          <p:cNvCxnSpPr>
            <a:cxnSpLocks/>
          </p:cNvCxnSpPr>
          <p:nvPr/>
        </p:nvCxnSpPr>
        <p:spPr>
          <a:xfrm>
            <a:off x="5798916" y="927446"/>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08F36A8-0143-4012-B1EF-CDBD5434F201}"/>
              </a:ext>
              <a:ext uri="{C183D7F6-B498-43B3-948B-1728B52AA6E4}">
                <adec:decorative xmlns:adec="http://schemas.microsoft.com/office/drawing/2017/decorative" val="1"/>
              </a:ext>
            </a:extLst>
          </p:cNvPr>
          <p:cNvCxnSpPr>
            <a:cxnSpLocks/>
          </p:cNvCxnSpPr>
          <p:nvPr/>
        </p:nvCxnSpPr>
        <p:spPr>
          <a:xfrm flipV="1">
            <a:off x="0" y="927446"/>
            <a:ext cx="3232150" cy="404"/>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755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4BB2D8-4176-4F78-B7BA-89002F252229}"/>
              </a:ext>
            </a:extLst>
          </p:cNvPr>
          <p:cNvSpPr txBox="1"/>
          <p:nvPr/>
        </p:nvSpPr>
        <p:spPr>
          <a:xfrm>
            <a:off x="245097" y="1601008"/>
            <a:ext cx="8953500" cy="646331"/>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In this project, we want to directly derive multiple trading strategies based on different control charts, including CUSUM, EWMA, and their variants.</a:t>
            </a:r>
            <a:endParaRPr lang="en-US" dirty="0"/>
          </a:p>
        </p:txBody>
      </p:sp>
      <p:sp>
        <p:nvSpPr>
          <p:cNvPr id="7" name="TextBox 6">
            <a:extLst>
              <a:ext uri="{FF2B5EF4-FFF2-40B4-BE49-F238E27FC236}">
                <a16:creationId xmlns:a16="http://schemas.microsoft.com/office/drawing/2014/main" id="{40325FFC-F46C-4AC9-93C1-C776B3D067B7}"/>
              </a:ext>
            </a:extLst>
          </p:cNvPr>
          <p:cNvSpPr txBox="1"/>
          <p:nvPr/>
        </p:nvSpPr>
        <p:spPr>
          <a:xfrm>
            <a:off x="203200" y="2535007"/>
            <a:ext cx="9080500" cy="369332"/>
          </a:xfrm>
          <a:prstGeom prst="rect">
            <a:avLst/>
          </a:prstGeom>
          <a:noFill/>
        </p:spPr>
        <p:txBody>
          <a:bodyPr wrap="square">
            <a:spAutoFit/>
          </a:bodyPr>
          <a:lstStyle/>
          <a:p>
            <a:r>
              <a:rPr lang="en-US" dirty="0">
                <a:solidFill>
                  <a:srgbClr val="000000"/>
                </a:solidFill>
                <a:latin typeface="Times New Roman" panose="02020603050405020304" pitchFamily="18" charset="0"/>
              </a:rPr>
              <a:t>A</a:t>
            </a:r>
            <a:r>
              <a:rPr lang="en-US" b="0" i="0" dirty="0">
                <a:solidFill>
                  <a:srgbClr val="000000"/>
                </a:solidFill>
                <a:effectLst/>
                <a:latin typeface="Times New Roman" panose="02020603050405020304" pitchFamily="18" charset="0"/>
              </a:rPr>
              <a:t>lso propose an innovative way that applies a risk-adjusted control chart to the trading strategy</a:t>
            </a:r>
            <a:endParaRPr lang="en-US" dirty="0"/>
          </a:p>
        </p:txBody>
      </p:sp>
      <p:sp>
        <p:nvSpPr>
          <p:cNvPr id="9" name="TextBox 8">
            <a:extLst>
              <a:ext uri="{FF2B5EF4-FFF2-40B4-BE49-F238E27FC236}">
                <a16:creationId xmlns:a16="http://schemas.microsoft.com/office/drawing/2014/main" id="{6246DCB0-B90C-4B02-8DE3-C496D5DA7815}"/>
              </a:ext>
            </a:extLst>
          </p:cNvPr>
          <p:cNvSpPr txBox="1"/>
          <p:nvPr/>
        </p:nvSpPr>
        <p:spPr>
          <a:xfrm>
            <a:off x="203200" y="2840714"/>
            <a:ext cx="6061075" cy="369332"/>
          </a:xfrm>
          <a:prstGeom prst="rect">
            <a:avLst/>
          </a:prstGeom>
          <a:noFill/>
        </p:spPr>
        <p:txBody>
          <a:bodyPr wrap="square">
            <a:spAutoFit/>
          </a:bodyPr>
          <a:lstStyle/>
          <a:p>
            <a:r>
              <a:rPr lang="en-US" sz="1800" b="0" i="0" dirty="0">
                <a:solidFill>
                  <a:srgbClr val="000000"/>
                </a:solidFill>
                <a:effectLst/>
                <a:latin typeface="Times New Roman" panose="02020603050405020304" pitchFamily="18" charset="0"/>
              </a:rPr>
              <a:t>(Adjust biomedical company stock price by biotech indices) </a:t>
            </a:r>
            <a:endParaRPr lang="en-US" dirty="0"/>
          </a:p>
        </p:txBody>
      </p:sp>
      <p:sp>
        <p:nvSpPr>
          <p:cNvPr id="14" name="TextBox 13">
            <a:extLst>
              <a:ext uri="{FF2B5EF4-FFF2-40B4-BE49-F238E27FC236}">
                <a16:creationId xmlns:a16="http://schemas.microsoft.com/office/drawing/2014/main" id="{C155904D-5A5C-4637-BECA-BB26535A9490}"/>
              </a:ext>
            </a:extLst>
          </p:cNvPr>
          <p:cNvSpPr txBox="1"/>
          <p:nvPr/>
        </p:nvSpPr>
        <p:spPr>
          <a:xfrm>
            <a:off x="3538774" y="555338"/>
            <a:ext cx="2228850" cy="707886"/>
          </a:xfrm>
          <a:prstGeom prst="rect">
            <a:avLst/>
          </a:prstGeom>
          <a:noFill/>
        </p:spPr>
        <p:txBody>
          <a:bodyPr wrap="square" rtlCol="0">
            <a:spAutoFit/>
          </a:bodyPr>
          <a:lstStyle/>
          <a:p>
            <a:r>
              <a:rPr lang="en-US" sz="4000" b="1" dirty="0">
                <a:latin typeface="+mn-lt"/>
              </a:rPr>
              <a:t>Problem</a:t>
            </a:r>
          </a:p>
        </p:txBody>
      </p:sp>
      <p:cxnSp>
        <p:nvCxnSpPr>
          <p:cNvPr id="15" name="Straight Connector 14">
            <a:extLst>
              <a:ext uri="{FF2B5EF4-FFF2-40B4-BE49-F238E27FC236}">
                <a16:creationId xmlns:a16="http://schemas.microsoft.com/office/drawing/2014/main" id="{BD9FFA4B-39EE-4B9B-8848-5D12B67FDCDB}"/>
              </a:ext>
              <a:ext uri="{C183D7F6-B498-43B3-948B-1728B52AA6E4}">
                <adec:decorative xmlns:adec="http://schemas.microsoft.com/office/drawing/2017/decorative" val="1"/>
              </a:ext>
            </a:extLst>
          </p:cNvPr>
          <p:cNvCxnSpPr>
            <a:cxnSpLocks/>
          </p:cNvCxnSpPr>
          <p:nvPr/>
        </p:nvCxnSpPr>
        <p:spPr>
          <a:xfrm>
            <a:off x="5798916" y="1035454"/>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80158C-E688-451E-9964-712C918AE00F}"/>
              </a:ext>
              <a:ext uri="{C183D7F6-B498-43B3-948B-1728B52AA6E4}">
                <adec:decorative xmlns:adec="http://schemas.microsoft.com/office/drawing/2017/decorative" val="1"/>
              </a:ext>
            </a:extLst>
          </p:cNvPr>
          <p:cNvCxnSpPr>
            <a:cxnSpLocks/>
          </p:cNvCxnSpPr>
          <p:nvPr/>
        </p:nvCxnSpPr>
        <p:spPr>
          <a:xfrm>
            <a:off x="0" y="1035454"/>
            <a:ext cx="327563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697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704" y="1326859"/>
            <a:ext cx="7903050" cy="5118390"/>
          </a:xfrm>
        </p:spPr>
        <p:txBody>
          <a:bodyPr/>
          <a:lstStyle/>
          <a:p>
            <a:pPr/>
            <a:br>
              <a:rPr lang="en-US" sz="2000" dirty="0">
                <a:solidFill>
                  <a:schemeClr val="tx1"/>
                </a:solidFill>
                <a:latin typeface="+mn-lt"/>
              </a:rPr>
            </a:br>
            <a:br>
              <a:rPr lang="en-US" sz="2000" dirty="0">
                <a:solidFill>
                  <a:schemeClr val="tx1"/>
                </a:solidFill>
                <a:latin typeface="+mn-lt"/>
              </a:rPr>
            </a:br>
            <a:r>
              <a:rPr lang="en-US" sz="2000" dirty="0">
                <a:solidFill>
                  <a:schemeClr val="tx1"/>
                </a:solidFill>
                <a:latin typeface="+mn-lt"/>
              </a:rPr>
              <a:t>1. Calculate and use </a:t>
            </a:r>
            <a:r>
              <a:rPr lang="en-US" sz="2000" u="sng" dirty="0">
                <a:solidFill>
                  <a:schemeClr val="tx1"/>
                </a:solidFill>
                <a:latin typeface="+mn-lt"/>
              </a:rPr>
              <a:t>Return</a:t>
            </a:r>
            <a:r>
              <a:rPr lang="en-US" sz="2000" dirty="0">
                <a:solidFill>
                  <a:schemeClr val="tx1"/>
                </a:solidFill>
                <a:latin typeface="+mn-lt"/>
              </a:rPr>
              <a:t> of each coin, which is not auto-correlated.</a:t>
            </a:r>
            <a:br>
              <a:rPr lang="en-US" sz="2000" dirty="0">
                <a:solidFill>
                  <a:schemeClr val="tx1"/>
                </a:solidFill>
                <a:latin typeface="+mn-lt"/>
              </a:rPr>
            </a:br>
            <a:br>
              <a:rPr lang="en-US" sz="2000" dirty="0">
                <a:solidFill>
                  <a:schemeClr val="tx1"/>
                </a:solidFill>
                <a:latin typeface="+mn-lt"/>
              </a:rPr>
            </a:br>
            <a:br>
              <a:rPr lang="en-US" sz="2000" dirty="0">
                <a:solidFill>
                  <a:schemeClr val="tx1"/>
                </a:solidFill>
                <a:latin typeface="+mn-lt"/>
              </a:rPr>
            </a:br>
            <a:br>
              <a:rPr lang="en-US" sz="2000" dirty="0">
                <a:solidFill>
                  <a:schemeClr val="tx1"/>
                </a:solidFill>
                <a:latin typeface="+mn-lt"/>
              </a:rPr>
            </a:br>
            <a:br>
              <a:rPr lang="en-US" sz="2000" dirty="0">
                <a:solidFill>
                  <a:schemeClr val="tx1"/>
                </a:solidFill>
                <a:latin typeface="+mn-lt"/>
              </a:rPr>
            </a:br>
            <a:br>
              <a:rPr lang="en-US" sz="2000" dirty="0">
                <a:solidFill>
                  <a:schemeClr val="tx1"/>
                </a:solidFill>
                <a:latin typeface="+mn-lt"/>
              </a:rPr>
            </a:br>
            <a:br>
              <a:rPr lang="en-US" sz="2000" dirty="0">
                <a:solidFill>
                  <a:schemeClr val="tx1"/>
                </a:solidFill>
                <a:latin typeface="+mn-lt"/>
              </a:rPr>
            </a:br>
            <a:endParaRPr lang="en-US" dirty="0"/>
          </a:p>
        </p:txBody>
      </p:sp>
      <p:sp>
        <p:nvSpPr>
          <p:cNvPr id="3" name="TextBox 2">
            <a:extLst>
              <a:ext uri="{FF2B5EF4-FFF2-40B4-BE49-F238E27FC236}">
                <a16:creationId xmlns:a16="http://schemas.microsoft.com/office/drawing/2014/main" id="{43AFF80A-D7B0-43B4-B3EB-D0FE0FD5C118}"/>
              </a:ext>
            </a:extLst>
          </p:cNvPr>
          <p:cNvSpPr txBox="1"/>
          <p:nvPr/>
        </p:nvSpPr>
        <p:spPr>
          <a:xfrm>
            <a:off x="3521115" y="618973"/>
            <a:ext cx="2092719" cy="707886"/>
          </a:xfrm>
          <a:prstGeom prst="rect">
            <a:avLst/>
          </a:prstGeom>
          <a:noFill/>
        </p:spPr>
        <p:txBody>
          <a:bodyPr wrap="square" rtlCol="0">
            <a:spAutoFit/>
          </a:bodyPr>
          <a:lstStyle/>
          <a:p>
            <a:r>
              <a:rPr lang="en-US" sz="4000" b="1" dirty="0">
                <a:latin typeface="+mn-lt"/>
              </a:rPr>
              <a:t>Methods</a:t>
            </a:r>
          </a:p>
        </p:txBody>
      </p:sp>
      <p:cxnSp>
        <p:nvCxnSpPr>
          <p:cNvPr id="9" name="Straight Connector 8">
            <a:extLst>
              <a:ext uri="{FF2B5EF4-FFF2-40B4-BE49-F238E27FC236}">
                <a16:creationId xmlns:a16="http://schemas.microsoft.com/office/drawing/2014/main" id="{F354596A-C01F-4BD6-BB46-5E521B8E9CA6}"/>
              </a:ext>
              <a:ext uri="{C183D7F6-B498-43B3-948B-1728B52AA6E4}">
                <adec:decorative xmlns:adec="http://schemas.microsoft.com/office/drawing/2017/decorative" val="1"/>
              </a:ext>
            </a:extLst>
          </p:cNvPr>
          <p:cNvCxnSpPr>
            <a:cxnSpLocks/>
          </p:cNvCxnSpPr>
          <p:nvPr/>
        </p:nvCxnSpPr>
        <p:spPr>
          <a:xfrm>
            <a:off x="5798916" y="1035454"/>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9E7107-0994-4116-9203-4A79FA9B7D5F}"/>
              </a:ext>
              <a:ext uri="{C183D7F6-B498-43B3-948B-1728B52AA6E4}">
                <adec:decorative xmlns:adec="http://schemas.microsoft.com/office/drawing/2017/decorative" val="1"/>
              </a:ext>
            </a:extLst>
          </p:cNvPr>
          <p:cNvCxnSpPr>
            <a:cxnSpLocks/>
          </p:cNvCxnSpPr>
          <p:nvPr/>
        </p:nvCxnSpPr>
        <p:spPr>
          <a:xfrm>
            <a:off x="0" y="1035454"/>
            <a:ext cx="32702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8194" name="Picture 2">
            <a:extLst>
              <a:ext uri="{FF2B5EF4-FFF2-40B4-BE49-F238E27FC236}">
                <a16:creationId xmlns:a16="http://schemas.microsoft.com/office/drawing/2014/main" id="{BACABD51-A692-462F-91F1-C3E092052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678" y="2602978"/>
            <a:ext cx="6476518" cy="368352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D063F6D-7006-4174-8C76-D404EE676069}"/>
              </a:ext>
            </a:extLst>
          </p:cNvPr>
          <p:cNvSpPr txBox="1">
            <a:spLocks/>
          </p:cNvSpPr>
          <p:nvPr/>
        </p:nvSpPr>
        <p:spPr bwMode="auto">
          <a:xfrm>
            <a:off x="169118" y="1344222"/>
            <a:ext cx="4485432" cy="548081"/>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b="0" kern="1200">
                <a:solidFill>
                  <a:schemeClr val="accent1"/>
                </a:solidFill>
                <a:latin typeface="Helvetica" charset="0"/>
                <a:ea typeface="Helvetica" charset="0"/>
                <a:cs typeface="Helvetica" charset="0"/>
              </a:defRPr>
            </a:lvl1pPr>
            <a:lvl2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2pPr>
            <a:lvl3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3pPr>
            <a:lvl4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4pPr>
            <a:lvl5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5pPr>
            <a:lvl6pPr marL="457200" algn="l" rtl="0" fontAlgn="base">
              <a:spcBef>
                <a:spcPct val="0"/>
              </a:spcBef>
              <a:spcAft>
                <a:spcPct val="0"/>
              </a:spcAft>
              <a:defRPr sz="3600">
                <a:solidFill>
                  <a:schemeClr val="accent2"/>
                </a:solidFill>
                <a:latin typeface="Rockwell" charset="0"/>
                <a:ea typeface="ＭＳ Ｐゴシック" charset="0"/>
                <a:cs typeface="ＭＳ Ｐゴシック" charset="0"/>
              </a:defRPr>
            </a:lvl6pPr>
            <a:lvl7pPr marL="914400" algn="l" rtl="0" fontAlgn="base">
              <a:spcBef>
                <a:spcPct val="0"/>
              </a:spcBef>
              <a:spcAft>
                <a:spcPct val="0"/>
              </a:spcAft>
              <a:defRPr sz="3600">
                <a:solidFill>
                  <a:schemeClr val="accent2"/>
                </a:solidFill>
                <a:latin typeface="Rockwell" charset="0"/>
                <a:ea typeface="ＭＳ Ｐゴシック" charset="0"/>
                <a:cs typeface="ＭＳ Ｐゴシック" charset="0"/>
              </a:defRPr>
            </a:lvl7pPr>
            <a:lvl8pPr marL="1371600" algn="l" rtl="0" fontAlgn="base">
              <a:spcBef>
                <a:spcPct val="0"/>
              </a:spcBef>
              <a:spcAft>
                <a:spcPct val="0"/>
              </a:spcAft>
              <a:defRPr sz="3600">
                <a:solidFill>
                  <a:schemeClr val="accent2"/>
                </a:solidFill>
                <a:latin typeface="Rockwell" charset="0"/>
                <a:ea typeface="ＭＳ Ｐゴシック" charset="0"/>
                <a:cs typeface="ＭＳ Ｐゴシック" charset="0"/>
              </a:defRPr>
            </a:lvl8pPr>
            <a:lvl9pPr marL="1828800" algn="l" rtl="0" fontAlgn="base">
              <a:spcBef>
                <a:spcPct val="0"/>
              </a:spcBef>
              <a:spcAft>
                <a:spcPct val="0"/>
              </a:spcAft>
              <a:defRPr sz="3600">
                <a:solidFill>
                  <a:schemeClr val="accent2"/>
                </a:solidFill>
                <a:latin typeface="Rockwell" charset="0"/>
                <a:ea typeface="ＭＳ Ｐゴシック" charset="0"/>
                <a:cs typeface="ＭＳ Ｐゴシック" charset="0"/>
              </a:defRPr>
            </a:lvl9pPr>
          </a:lstStyle>
          <a:p>
            <a:pPr defTabSz="914400"/>
            <a:r>
              <a:rPr lang="en-US" sz="2400" b="1" dirty="0">
                <a:solidFill>
                  <a:schemeClr val="tx1"/>
                </a:solidFill>
                <a:latin typeface="+mn-lt"/>
              </a:rPr>
              <a:t>Deal with Auto-correlated data</a:t>
            </a:r>
          </a:p>
        </p:txBody>
      </p:sp>
    </p:spTree>
    <p:extLst>
      <p:ext uri="{BB962C8B-B14F-4D97-AF65-F5344CB8AC3E}">
        <p14:creationId xmlns:p14="http://schemas.microsoft.com/office/powerpoint/2010/main" val="136829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DFED9-6F6C-4676-A194-058F6DB4AD6F}"/>
              </a:ext>
            </a:extLst>
          </p:cNvPr>
          <p:cNvSpPr>
            <a:spLocks noGrp="1"/>
          </p:cNvSpPr>
          <p:nvPr>
            <p:ph type="title"/>
          </p:nvPr>
        </p:nvSpPr>
        <p:spPr>
          <a:xfrm>
            <a:off x="132842" y="1330632"/>
            <a:ext cx="4485432" cy="548081"/>
          </a:xfrm>
        </p:spPr>
        <p:txBody>
          <a:bodyPr/>
          <a:lstStyle/>
          <a:p>
            <a:r>
              <a:rPr lang="en-US" sz="2400" b="1" dirty="0">
                <a:solidFill>
                  <a:schemeClr val="tx1"/>
                </a:solidFill>
                <a:latin typeface="+mn-lt"/>
              </a:rPr>
              <a:t>Deal with Auto-correlated data</a:t>
            </a:r>
          </a:p>
        </p:txBody>
      </p:sp>
      <p:sp>
        <p:nvSpPr>
          <p:cNvPr id="4" name="TextBox 3">
            <a:extLst>
              <a:ext uri="{FF2B5EF4-FFF2-40B4-BE49-F238E27FC236}">
                <a16:creationId xmlns:a16="http://schemas.microsoft.com/office/drawing/2014/main" id="{2EC8158B-7DDD-4C72-B9E4-5DEC44D24236}"/>
              </a:ext>
            </a:extLst>
          </p:cNvPr>
          <p:cNvSpPr txBox="1"/>
          <p:nvPr/>
        </p:nvSpPr>
        <p:spPr>
          <a:xfrm>
            <a:off x="3521115" y="618973"/>
            <a:ext cx="2092719" cy="707886"/>
          </a:xfrm>
          <a:prstGeom prst="rect">
            <a:avLst/>
          </a:prstGeom>
          <a:noFill/>
        </p:spPr>
        <p:txBody>
          <a:bodyPr wrap="square" rtlCol="0">
            <a:spAutoFit/>
          </a:bodyPr>
          <a:lstStyle/>
          <a:p>
            <a:r>
              <a:rPr lang="en-US" sz="4000" b="1" dirty="0">
                <a:latin typeface="+mn-lt"/>
              </a:rPr>
              <a:t>Methods</a:t>
            </a:r>
          </a:p>
        </p:txBody>
      </p:sp>
      <p:cxnSp>
        <p:nvCxnSpPr>
          <p:cNvPr id="5" name="Straight Connector 4">
            <a:extLst>
              <a:ext uri="{FF2B5EF4-FFF2-40B4-BE49-F238E27FC236}">
                <a16:creationId xmlns:a16="http://schemas.microsoft.com/office/drawing/2014/main" id="{28BF1EE8-62EB-4BB4-9170-6DCBF66D330D}"/>
              </a:ext>
              <a:ext uri="{C183D7F6-B498-43B3-948B-1728B52AA6E4}">
                <adec:decorative xmlns:adec="http://schemas.microsoft.com/office/drawing/2017/decorative" val="1"/>
              </a:ext>
            </a:extLst>
          </p:cNvPr>
          <p:cNvCxnSpPr>
            <a:cxnSpLocks/>
          </p:cNvCxnSpPr>
          <p:nvPr/>
        </p:nvCxnSpPr>
        <p:spPr>
          <a:xfrm>
            <a:off x="5798916" y="1035454"/>
            <a:ext cx="334508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435D607-DAFF-45AD-9890-CE3FB69F8DF4}"/>
              </a:ext>
              <a:ext uri="{C183D7F6-B498-43B3-948B-1728B52AA6E4}">
                <adec:decorative xmlns:adec="http://schemas.microsoft.com/office/drawing/2017/decorative" val="1"/>
              </a:ext>
            </a:extLst>
          </p:cNvPr>
          <p:cNvCxnSpPr>
            <a:cxnSpLocks/>
          </p:cNvCxnSpPr>
          <p:nvPr/>
        </p:nvCxnSpPr>
        <p:spPr>
          <a:xfrm>
            <a:off x="0" y="1035454"/>
            <a:ext cx="32702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8AE36E-1AE8-4503-8816-7BFF1D4EFFF3}"/>
              </a:ext>
            </a:extLst>
          </p:cNvPr>
          <p:cNvSpPr txBox="1"/>
          <p:nvPr/>
        </p:nvSpPr>
        <p:spPr>
          <a:xfrm>
            <a:off x="327868" y="2006494"/>
            <a:ext cx="8746282" cy="1569660"/>
          </a:xfrm>
          <a:prstGeom prst="rect">
            <a:avLst/>
          </a:prstGeom>
          <a:noFill/>
        </p:spPr>
        <p:txBody>
          <a:bodyPr wrap="square">
            <a:spAutoFit/>
          </a:bodyPr>
          <a:lstStyle/>
          <a:p>
            <a:r>
              <a:rPr lang="en-US" sz="1600" dirty="0">
                <a:solidFill>
                  <a:schemeClr val="tx1"/>
                </a:solidFill>
                <a:latin typeface="+mn-lt"/>
              </a:rPr>
              <a:t>2. Another procedure we use to deal with this auto-correlated data is using ARIMA. Find the best AR and MA parameters for our case. Implement CUSUM model on the residuals. (Residual-based CUSUM).</a:t>
            </a:r>
            <a:br>
              <a:rPr lang="en-US" sz="1600" dirty="0">
                <a:solidFill>
                  <a:schemeClr val="tx1"/>
                </a:solidFill>
                <a:latin typeface="+mn-lt"/>
              </a:rPr>
            </a:br>
            <a:r>
              <a:rPr lang="en-US" sz="1600" b="0" i="0" dirty="0">
                <a:solidFill>
                  <a:srgbClr val="202124"/>
                </a:solidFill>
                <a:effectLst/>
                <a:latin typeface="+mn-lt"/>
              </a:rPr>
              <a:t>Auto ARIMA takes into account the AIC and BIC values generated</a:t>
            </a:r>
            <a:r>
              <a:rPr lang="en-US" sz="1600" b="1" i="0" dirty="0">
                <a:solidFill>
                  <a:srgbClr val="202124"/>
                </a:solidFill>
                <a:effectLst/>
                <a:latin typeface="+mn-lt"/>
              </a:rPr>
              <a:t> to determine the best combination of parameters</a:t>
            </a:r>
            <a:r>
              <a:rPr lang="en-US" sz="1600" b="0" i="0" dirty="0">
                <a:solidFill>
                  <a:srgbClr val="202124"/>
                </a:solidFill>
                <a:effectLst/>
                <a:latin typeface="+mn-lt"/>
              </a:rPr>
              <a:t>. AIC (Akaike Information Criterion) and BIC (Bayesian Information Criterion) values are estimators to compare models. The lower these values, the better is the model.</a:t>
            </a:r>
            <a:endParaRPr lang="en-US" sz="1600" dirty="0">
              <a:latin typeface="+mn-lt"/>
            </a:endParaRPr>
          </a:p>
        </p:txBody>
      </p:sp>
      <p:pic>
        <p:nvPicPr>
          <p:cNvPr id="9" name="Picture 4">
            <a:extLst>
              <a:ext uri="{FF2B5EF4-FFF2-40B4-BE49-F238E27FC236}">
                <a16:creationId xmlns:a16="http://schemas.microsoft.com/office/drawing/2014/main" id="{9AD9527E-2DD0-4D81-A1E5-79A48570D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868" y="3898595"/>
            <a:ext cx="3492958" cy="21970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3FD18FC5-D538-4F1D-8120-90A9F9168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967" y="3681758"/>
            <a:ext cx="5264033" cy="3004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631722"/>
      </p:ext>
    </p:extLst>
  </p:cSld>
  <p:clrMapOvr>
    <a:masterClrMapping/>
  </p:clrMapOvr>
</p:sld>
</file>

<file path=ppt/theme/theme1.xml><?xml version="1.0" encoding="utf-8"?>
<a:theme xmlns:a="http://schemas.openxmlformats.org/drawingml/2006/main" name="PNE Theme Slide Deck">
  <a:themeElements>
    <a:clrScheme name="Custom 7">
      <a:dk1>
        <a:sysClr val="windowText" lastClr="000000"/>
      </a:dk1>
      <a:lt1>
        <a:sysClr val="window" lastClr="FFFFFF"/>
      </a:lt1>
      <a:dk2>
        <a:srgbClr val="000C3E"/>
      </a:dk2>
      <a:lt2>
        <a:srgbClr val="6C9AC3"/>
      </a:lt2>
      <a:accent1>
        <a:srgbClr val="00529B"/>
      </a:accent1>
      <a:accent2>
        <a:srgbClr val="00529B"/>
      </a:accent2>
      <a:accent3>
        <a:srgbClr val="E17F35"/>
      </a:accent3>
      <a:accent4>
        <a:srgbClr val="FF462C"/>
      </a:accent4>
      <a:accent5>
        <a:srgbClr val="FF462C"/>
      </a:accent5>
      <a:accent6>
        <a:srgbClr val="6C9AC3"/>
      </a:accent6>
      <a:hlink>
        <a:srgbClr val="FF462C"/>
      </a:hlink>
      <a:folHlink>
        <a:srgbClr val="FF7F35"/>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18998</TotalTime>
  <Words>2282</Words>
  <Application>Microsoft Office PowerPoint</Application>
  <PresentationFormat>On-screen Show (4:3)</PresentationFormat>
  <Paragraphs>193</Paragraphs>
  <Slides>32</Slides>
  <Notes>2</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Calibri</vt:lpstr>
      <vt:lpstr>Cambria</vt:lpstr>
      <vt:lpstr>Cambria Math</vt:lpstr>
      <vt:lpstr>Helvetica</vt:lpstr>
      <vt:lpstr>Quadon Medium</vt:lpstr>
      <vt:lpstr>Rockwell</vt:lpstr>
      <vt:lpstr>Times New Roman</vt:lpstr>
      <vt:lpstr>Wingdings</vt:lpstr>
      <vt:lpstr>PNE Theme Slide Deck</vt:lpstr>
      <vt:lpstr>Control Charts-based Trading Strategies for Cryptocurrency and Stock indices</vt:lpstr>
      <vt:lpstr>PowerPoint Presentation</vt:lpstr>
      <vt:lpstr>Is it possible to determine some strategies by control charts to trade and make profit? If yes, which control chart or method works the best?  Our focus is on Application of Control Charts in Cryptocurrency and stock prices.</vt:lpstr>
      <vt:lpstr>Motivation for Cryptocurrency:  Cryptocurrency is one of the most controversial topics nowadays and we want to see if we can use the control charts to make profit in this market. </vt:lpstr>
      <vt:lpstr>  </vt:lpstr>
      <vt:lpstr>PowerPoint Presentation</vt:lpstr>
      <vt:lpstr>PowerPoint Presentation</vt:lpstr>
      <vt:lpstr>  1. Calculate and use Return of each coin, which is not auto-correlated.       </vt:lpstr>
      <vt:lpstr>Deal with Auto-correlated data</vt:lpstr>
      <vt:lpstr>1. CUSUM  a) Source: Montgomery Model    C_i^+=max⁡[0, x_i-(_0+K)+C_(i-1)^+]      C_i^-=max⁡[0,(_0-K)-x_i+C_(i-1)^-]  C_0^+ 〖=C〗_0^-=0 b) Source: Yi et al (2006)    r_i=log⁡(x_i/x_(i-1) )   C_i^+=max⁡[0,r_i-K+C_(i-1)^+]   C_i^-=min⁡〖[0,r_i-K+C_(i-1)^-]〗  </vt:lpstr>
      <vt:lpstr>PowerPoint Presentation</vt:lpstr>
      <vt:lpstr>K and h Values  To find the best trading strategy, we use grid search for different pairs of k and h values. We compare the investment returns of each (k, h) and then we can present the best k and h for each method.     </vt:lpstr>
      <vt:lpstr> Most of the papers did not consider the transaction fees in their model, but to be more realistic, we consider transaction fees which is currently 0.5% of each buying transaction. We add this transaction fees to our models and compare the profits we make with and without it in Results.  (Return as feature, Montgomery Model for CUSUM) </vt:lpstr>
      <vt:lpstr>2. EWMA   Z_0= _0 (estimated)   Z_i=x_i+(1- ) Z_(i-1)   〖UCL〗_(Z_t )= _0+Lσ√(/(2-)n[1-(1-)^2t])   〖LCL〗_(Z_t )= _0-Lσ√(/(2-)n[1-(1-)^2t])  Need to mention that after each buying signal, we reset our EWMA control chart and hold the security until we get a sell signal (To prevent short.)  </vt:lpstr>
      <vt:lpstr>Why not risk-adjusted on Cryptocurrency? Unlike cryptocurrencies, stocks are directly linked to companies under regulatory surveillance. Investors can potentially use the information on the company and industry to reduce the risk of volatility.   Risk-adjusted CUSUM for stock market     Adjust biomedical company stock price by industry trend to reveal the real operations performance of the company. </vt:lpstr>
      <vt:lpstr>   </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Main Conclusion:  a) Control chart-based strategies can be profitable, and significantly reduce the risk while holding the asset.  b) Residual-based CUSUM outperformed the benchmark in excess return. 2. Strength and Shortage of applied method:  a) We developed a fully automated API to test for best control chart based trading strategy for given coin.  b) Our results outperformed benchmark in key risk factors.  c) First time applied these methods to cryptocurrency market.  d) Innovative way of applying risk-adjusted chart for industry trend.  e) h is symmetric in our study. In real market, asymmetric limits may be used.  f) Transaction cost structure is oversimplified in our model.  </vt:lpstr>
      <vt:lpstr>3. Applicational insights: Do transaction fees always lead to loss? No. CUSUM can still work by increasing k, h, which means reducing trading frequency and making profit.  insights: transaction fee affects a lot! In reality, transaction fee is much more complicated than a fixed rate. Future work can apply more complex transaction and management fee structure in order to achieve a better strategy using control charts.  4. Recommendations for future work:  Generalization of k and h for a single method and different coins.  Search for better lambda for EWMA strategies. Integrate more complex transaction cost considerations. Test in emerging markets and other markets for broader application.  </vt:lpstr>
      <vt:lpstr>PowerPoint Presentation</vt:lpstr>
    </vt:vector>
  </TitlesOfParts>
  <Company>UF College of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Performance Data</dc:title>
  <dc:creator>Cocherell,Teresa D</dc:creator>
  <cp:lastModifiedBy>Ahmadi, Babak</cp:lastModifiedBy>
  <cp:revision>381</cp:revision>
  <cp:lastPrinted>2014-01-31T19:29:42Z</cp:lastPrinted>
  <dcterms:created xsi:type="dcterms:W3CDTF">2013-09-18T13:46:37Z</dcterms:created>
  <dcterms:modified xsi:type="dcterms:W3CDTF">2021-12-10T06:15:50Z</dcterms:modified>
</cp:coreProperties>
</file>